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Lst>
  <p:sldSz cx="7772400" cy="10058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70C3"/>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236643" y="1143000"/>
            <a:ext cx="2384714"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ags" Target="../tags/tag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1"/>
          <a:stretch>
            <a:fillRect/>
          </a:stretch>
        </p:blipFill>
        <p:spPr>
          <a:xfrm rot="21600000">
            <a:off x="4283075" y="957580"/>
            <a:ext cx="3399790" cy="3643630"/>
          </a:xfrm>
          <a:prstGeom prst="rect">
            <a:avLst/>
          </a:prstGeom>
        </p:spPr>
      </p:pic>
      <p:sp>
        <p:nvSpPr>
          <p:cNvPr id="4" name="textbox 4"/>
          <p:cNvSpPr/>
          <p:nvPr/>
        </p:nvSpPr>
        <p:spPr>
          <a:xfrm>
            <a:off x="452755" y="3361690"/>
            <a:ext cx="3830320" cy="2056130"/>
          </a:xfrm>
          <a:prstGeom prst="rect">
            <a:avLst/>
          </a:prstGeom>
          <a:noFill/>
          <a:ln w="0" cap="flat">
            <a:noFill/>
            <a:prstDash val="solid"/>
            <a:miter lim="0"/>
          </a:ln>
        </p:spPr>
        <p:txBody>
          <a:bodyPr vert="horz" wrap="square" lIns="0" tIns="0" rIns="0" bIns="0"/>
          <a:lstStyle/>
          <a:p>
            <a:pPr algn="l" rtl="0" eaLnBrk="0">
              <a:lnSpc>
                <a:spcPct val="87000"/>
              </a:lnSpc>
            </a:pPr>
            <a:endParaRPr sz="100" dirty="0">
              <a:latin typeface="Arial" panose="020B0604020202020204"/>
              <a:ea typeface="Arial" panose="020B0604020202020204"/>
              <a:cs typeface="Arial" panose="020B0604020202020204"/>
            </a:endParaRPr>
          </a:p>
          <a:p>
            <a:pPr marL="43815" algn="l" rtl="0" eaLnBrk="0" fontAlgn="auto">
              <a:lnSpc>
                <a:spcPts val="2000"/>
              </a:lnSpc>
              <a:spcBef>
                <a:spcPts val="5"/>
              </a:spcBef>
            </a:pPr>
            <a:endParaRPr sz="1600" dirty="0">
              <a:latin typeface="Arial" panose="020B0604020202020204"/>
              <a:ea typeface="Arial" panose="020B0604020202020204"/>
              <a:cs typeface="Arial" panose="020B0604020202020204"/>
            </a:endParaRPr>
          </a:p>
        </p:txBody>
      </p:sp>
      <p:sp>
        <p:nvSpPr>
          <p:cNvPr id="18" name="textbox 18"/>
          <p:cNvSpPr/>
          <p:nvPr/>
        </p:nvSpPr>
        <p:spPr>
          <a:xfrm>
            <a:off x="354965" y="1640205"/>
            <a:ext cx="3928110" cy="2542540"/>
          </a:xfrm>
          <a:prstGeom prst="rect">
            <a:avLst/>
          </a:prstGeom>
          <a:noFill/>
          <a:ln w="0" cap="flat">
            <a:noFill/>
            <a:prstDash val="solid"/>
            <a:miter lim="0"/>
          </a:ln>
        </p:spPr>
        <p:txBody>
          <a:bodyPr vert="horz" wrap="square" lIns="0" tIns="0" rIns="0" bIns="0"/>
          <a:lstStyle/>
          <a:p>
            <a:pPr algn="l" rtl="0" eaLnBrk="0">
              <a:lnSpc>
                <a:spcPct val="89000"/>
              </a:lnSpc>
            </a:pPr>
            <a:endParaRPr sz="100" dirty="0">
              <a:latin typeface="Arial" panose="020B0604020202020204"/>
              <a:ea typeface="Arial" panose="020B0604020202020204"/>
              <a:cs typeface="Arial" panose="020B0604020202020204"/>
            </a:endParaRPr>
          </a:p>
          <a:p>
            <a:pPr marL="25400" indent="0" algn="l" rtl="0" eaLnBrk="0" fontAlgn="auto">
              <a:lnSpc>
                <a:spcPts val="2000"/>
              </a:lnSpc>
            </a:pPr>
            <a:r>
              <a:rPr lang="en-US" altLang="zh-CN" sz="1200" dirty="0">
                <a:latin typeface="Arial" panose="020B0604020202020204"/>
                <a:ea typeface="Arial" panose="020B0604020202020204"/>
                <a:cs typeface="Arial" panose="020B0604020202020204"/>
              </a:rPr>
              <a:t>Liquid filter bag is a common industrial filter element, mainly used to remove solid particles, suspended solids or other impurities in liquids, widely used in industries such as chemical, food, pharmaceutical, water treatment, petroleum, etc.Liquid bag filters in a large range of micron ratings as well as in the standard #1, #2,#3 and #4 sizes to fit your filter bag requirements. Choose from nylon monofilament mesh</a:t>
            </a:r>
            <a:r>
              <a:rPr lang="zh-CN" altLang="en-US" sz="1200" dirty="0">
                <a:latin typeface="Arial" panose="020B0604020202020204"/>
                <a:ea typeface="Arial" panose="020B0604020202020204"/>
                <a:cs typeface="Arial" panose="020B0604020202020204"/>
              </a:rPr>
              <a:t>，</a:t>
            </a:r>
            <a:r>
              <a:rPr lang="en-US" altLang="zh-CN" sz="1200" dirty="0">
                <a:latin typeface="Arial" panose="020B0604020202020204"/>
                <a:ea typeface="Arial" panose="020B0604020202020204"/>
                <a:cs typeface="Arial" panose="020B0604020202020204"/>
              </a:rPr>
              <a:t>PP (polypropylene) and PET(Polyester) media replacement filters. </a:t>
            </a:r>
            <a:endParaRPr lang="en-US" altLang="zh-CN" sz="1200" dirty="0">
              <a:latin typeface="Arial" panose="020B0604020202020204"/>
              <a:ea typeface="Arial" panose="020B0604020202020204"/>
              <a:cs typeface="Arial" panose="020B0604020202020204"/>
            </a:endParaRPr>
          </a:p>
        </p:txBody>
      </p:sp>
      <p:sp>
        <p:nvSpPr>
          <p:cNvPr id="26" name="textbox 26"/>
          <p:cNvSpPr/>
          <p:nvPr/>
        </p:nvSpPr>
        <p:spPr>
          <a:xfrm>
            <a:off x="2897269" y="7746561"/>
            <a:ext cx="560705" cy="297179"/>
          </a:xfrm>
          <a:prstGeom prst="rect">
            <a:avLst/>
          </a:prstGeom>
          <a:noFill/>
          <a:ln w="0" cap="flat">
            <a:noFill/>
            <a:prstDash val="solid"/>
            <a:miter lim="0"/>
          </a:ln>
        </p:spPr>
        <p:txBody>
          <a:bodyPr vert="horz" wrap="square" lIns="0" tIns="0" rIns="0" bIns="0"/>
          <a:lstStyle/>
          <a:p>
            <a:pPr algn="l" rtl="0" eaLnBrk="0">
              <a:lnSpc>
                <a:spcPct val="87000"/>
              </a:lnSpc>
            </a:pPr>
            <a:endParaRPr sz="100" dirty="0">
              <a:latin typeface="Arial" panose="020B0604020202020204"/>
              <a:ea typeface="Arial" panose="020B0604020202020204"/>
              <a:cs typeface="Arial" panose="020B0604020202020204"/>
            </a:endParaRPr>
          </a:p>
          <a:p>
            <a:pPr marL="12700" algn="l" rtl="0" eaLnBrk="0">
              <a:lnSpc>
                <a:spcPct val="85000"/>
              </a:lnSpc>
            </a:pPr>
            <a:r>
              <a:rPr sz="1000" b="1" kern="0" spc="-20" dirty="0">
                <a:solidFill>
                  <a:srgbClr val="FFFFFF">
                    <a:alpha val="100000"/>
                  </a:srgbClr>
                </a:solidFill>
                <a:latin typeface="Arial" panose="020B0604020202020204"/>
                <a:ea typeface="Arial" panose="020B0604020202020204"/>
                <a:cs typeface="Arial" panose="020B0604020202020204"/>
              </a:rPr>
              <a:t>Microorg</a:t>
            </a:r>
            <a:endParaRPr sz="1000" dirty="0">
              <a:latin typeface="Arial" panose="020B0604020202020204"/>
              <a:ea typeface="Arial" panose="020B0604020202020204"/>
              <a:cs typeface="Arial" panose="020B0604020202020204"/>
            </a:endParaRPr>
          </a:p>
          <a:p>
            <a:pPr marL="60960" algn="l" rtl="0" eaLnBrk="0">
              <a:lnSpc>
                <a:spcPct val="78000"/>
              </a:lnSpc>
              <a:spcBef>
                <a:spcPts val="180"/>
              </a:spcBef>
            </a:pPr>
            <a:r>
              <a:rPr sz="1000" b="1" kern="0" spc="-10" dirty="0">
                <a:solidFill>
                  <a:srgbClr val="FFFFFF">
                    <a:alpha val="100000"/>
                  </a:srgbClr>
                </a:solidFill>
                <a:latin typeface="Arial" panose="020B0604020202020204"/>
                <a:ea typeface="Arial" panose="020B0604020202020204"/>
                <a:cs typeface="Arial" panose="020B0604020202020204"/>
              </a:rPr>
              <a:t>anisms</a:t>
            </a:r>
            <a:endParaRPr sz="1000" dirty="0">
              <a:latin typeface="Arial" panose="020B0604020202020204"/>
              <a:ea typeface="Arial" panose="020B0604020202020204"/>
              <a:cs typeface="Arial" panose="020B0604020202020204"/>
            </a:endParaRPr>
          </a:p>
        </p:txBody>
      </p:sp>
      <p:sp>
        <p:nvSpPr>
          <p:cNvPr id="28" name="textbox 28"/>
          <p:cNvSpPr/>
          <p:nvPr/>
        </p:nvSpPr>
        <p:spPr>
          <a:xfrm>
            <a:off x="1520072" y="7746561"/>
            <a:ext cx="549275" cy="294640"/>
          </a:xfrm>
          <a:prstGeom prst="rect">
            <a:avLst/>
          </a:prstGeom>
          <a:noFill/>
          <a:ln w="0" cap="flat">
            <a:noFill/>
            <a:prstDash val="solid"/>
            <a:miter lim="0"/>
          </a:ln>
        </p:spPr>
        <p:txBody>
          <a:bodyPr vert="horz" wrap="square" lIns="0" tIns="0" rIns="0" bIns="0"/>
          <a:lstStyle/>
          <a:p>
            <a:pPr algn="l" rtl="0" eaLnBrk="0">
              <a:lnSpc>
                <a:spcPct val="87000"/>
              </a:lnSpc>
            </a:pPr>
            <a:endParaRPr sz="100" dirty="0">
              <a:latin typeface="Arial" panose="020B0604020202020204"/>
              <a:ea typeface="Arial" panose="020B0604020202020204"/>
              <a:cs typeface="Arial" panose="020B0604020202020204"/>
            </a:endParaRPr>
          </a:p>
          <a:p>
            <a:pPr marL="37465" algn="l" rtl="0" eaLnBrk="0">
              <a:lnSpc>
                <a:spcPct val="85000"/>
              </a:lnSpc>
            </a:pPr>
            <a:r>
              <a:rPr sz="1000" b="1" kern="0" spc="-10" dirty="0">
                <a:solidFill>
                  <a:srgbClr val="FFFFFF">
                    <a:alpha val="100000"/>
                  </a:srgbClr>
                </a:solidFill>
                <a:latin typeface="Arial" panose="020B0604020202020204"/>
                <a:ea typeface="Arial" panose="020B0604020202020204"/>
                <a:cs typeface="Arial" panose="020B0604020202020204"/>
              </a:rPr>
              <a:t>Organic</a:t>
            </a:r>
            <a:endParaRPr sz="1000" dirty="0">
              <a:latin typeface="Arial" panose="020B0604020202020204"/>
              <a:ea typeface="Arial" panose="020B0604020202020204"/>
              <a:cs typeface="Arial" panose="020B0604020202020204"/>
            </a:endParaRPr>
          </a:p>
          <a:p>
            <a:pPr marL="12700" algn="l" rtl="0" eaLnBrk="0">
              <a:lnSpc>
                <a:spcPct val="77000"/>
              </a:lnSpc>
              <a:spcBef>
                <a:spcPts val="170"/>
              </a:spcBef>
            </a:pPr>
            <a:r>
              <a:rPr sz="1000" b="1" kern="0" spc="-10" dirty="0">
                <a:solidFill>
                  <a:srgbClr val="FFFFFF">
                    <a:alpha val="100000"/>
                  </a:srgbClr>
                </a:solidFill>
                <a:latin typeface="Arial" panose="020B0604020202020204"/>
                <a:ea typeface="Arial" panose="020B0604020202020204"/>
                <a:cs typeface="Arial" panose="020B0604020202020204"/>
              </a:rPr>
              <a:t>Solvents</a:t>
            </a:r>
            <a:endParaRPr sz="1000" dirty="0">
              <a:latin typeface="Arial" panose="020B0604020202020204"/>
              <a:ea typeface="Arial" panose="020B0604020202020204"/>
              <a:cs typeface="Arial" panose="020B0604020202020204"/>
            </a:endParaRPr>
          </a:p>
        </p:txBody>
      </p:sp>
      <p:pic>
        <p:nvPicPr>
          <p:cNvPr id="17" name="图片 16" descr="23"/>
          <p:cNvPicPr>
            <a:picLocks noChangeAspect="1"/>
          </p:cNvPicPr>
          <p:nvPr/>
        </p:nvPicPr>
        <p:blipFill>
          <a:blip r:embed="rId2"/>
          <a:stretch>
            <a:fillRect/>
          </a:stretch>
        </p:blipFill>
        <p:spPr>
          <a:xfrm>
            <a:off x="0" y="194310"/>
            <a:ext cx="7772400" cy="520065"/>
          </a:xfrm>
          <a:prstGeom prst="rect">
            <a:avLst/>
          </a:prstGeom>
        </p:spPr>
      </p:pic>
      <p:pic>
        <p:nvPicPr>
          <p:cNvPr id="3" name="图片 2"/>
          <p:cNvPicPr>
            <a:picLocks noChangeAspect="1"/>
          </p:cNvPicPr>
          <p:nvPr/>
        </p:nvPicPr>
        <p:blipFill>
          <a:blip r:embed="rId3"/>
          <a:stretch>
            <a:fillRect/>
          </a:stretch>
        </p:blipFill>
        <p:spPr>
          <a:xfrm>
            <a:off x="996315" y="186690"/>
            <a:ext cx="1963420" cy="539750"/>
          </a:xfrm>
          <a:prstGeom prst="rect">
            <a:avLst/>
          </a:prstGeom>
        </p:spPr>
      </p:pic>
      <p:sp>
        <p:nvSpPr>
          <p:cNvPr id="5" name="文本框 4"/>
          <p:cNvSpPr txBox="1"/>
          <p:nvPr/>
        </p:nvSpPr>
        <p:spPr>
          <a:xfrm>
            <a:off x="222250" y="6284595"/>
            <a:ext cx="2402205" cy="252730"/>
          </a:xfrm>
          <a:prstGeom prst="rect">
            <a:avLst/>
          </a:prstGeom>
          <a:noFill/>
        </p:spPr>
        <p:txBody>
          <a:bodyPr wrap="square" rtlCol="0">
            <a:noAutofit/>
          </a:bodyPr>
          <a:p>
            <a:r>
              <a:rPr sz="1200" b="1" kern="0" dirty="0">
                <a:solidFill>
                  <a:srgbClr val="007BBE">
                    <a:alpha val="100000"/>
                  </a:srgbClr>
                </a:solidFill>
                <a:latin typeface="Arial" panose="020B0604020202020204"/>
                <a:ea typeface="Arial" panose="020B0604020202020204"/>
                <a:cs typeface="Arial" panose="020B0604020202020204"/>
                <a:sym typeface="+mn-ea"/>
              </a:rPr>
              <a:t>Liquid filter bag </a:t>
            </a:r>
            <a:r>
              <a:rPr sz="1200" b="1" kern="0" spc="-10" dirty="0">
                <a:solidFill>
                  <a:srgbClr val="007BBE">
                    <a:alpha val="100000"/>
                  </a:srgbClr>
                </a:solidFill>
                <a:latin typeface="Arial" panose="020B0604020202020204"/>
                <a:ea typeface="Arial" panose="020B0604020202020204"/>
                <a:cs typeface="Arial" panose="020B0604020202020204"/>
                <a:sym typeface="+mn-ea"/>
              </a:rPr>
              <a:t>specifications</a:t>
            </a:r>
            <a:endParaRPr sz="1200" dirty="0">
              <a:latin typeface="Arial" panose="020B0604020202020204"/>
              <a:ea typeface="Arial" panose="020B0604020202020204"/>
              <a:cs typeface="Arial" panose="020B0604020202020204"/>
            </a:endParaRPr>
          </a:p>
          <a:p>
            <a:endParaRPr lang="zh-CN" altLang="en-US" sz="1200"/>
          </a:p>
        </p:txBody>
      </p:sp>
      <p:sp>
        <p:nvSpPr>
          <p:cNvPr id="7" name="矩形 6"/>
          <p:cNvSpPr/>
          <p:nvPr/>
        </p:nvSpPr>
        <p:spPr>
          <a:xfrm>
            <a:off x="328930" y="1108710"/>
            <a:ext cx="7113905" cy="396875"/>
          </a:xfrm>
          <a:prstGeom prst="rect">
            <a:avLst/>
          </a:prstGeom>
          <a:solidFill>
            <a:srgbClr val="1470C3"/>
          </a:solidFill>
        </p:spPr>
        <p:style>
          <a:lnRef idx="0">
            <a:srgbClr val="FFFFFF"/>
          </a:lnRef>
          <a:fillRef idx="1">
            <a:schemeClr val="accent1"/>
          </a:fillRef>
          <a:effectRef idx="0">
            <a:srgbClr val="FFFFFF"/>
          </a:effectRef>
          <a:fontRef idx="minor">
            <a:schemeClr val="lt1"/>
          </a:fontRef>
        </p:style>
        <p:txBody>
          <a:bodyPr rtlCol="0" anchor="ctr"/>
          <a:p>
            <a:pPr algn="ctr"/>
            <a:endParaRPr lang="zh-CN" altLang="en-US" sz="1230"/>
          </a:p>
        </p:txBody>
      </p:sp>
      <p:sp>
        <p:nvSpPr>
          <p:cNvPr id="9" name="文本框 8"/>
          <p:cNvSpPr txBox="1"/>
          <p:nvPr/>
        </p:nvSpPr>
        <p:spPr>
          <a:xfrm>
            <a:off x="354965" y="1125855"/>
            <a:ext cx="1972310" cy="337185"/>
          </a:xfrm>
          <a:prstGeom prst="rect">
            <a:avLst/>
          </a:prstGeom>
          <a:noFill/>
        </p:spPr>
        <p:txBody>
          <a:bodyPr wrap="square" rtlCol="0">
            <a:spAutoFit/>
          </a:bodyPr>
          <a:p>
            <a:r>
              <a:rPr lang="en-US" altLang="zh-CN" sz="1600">
                <a:solidFill>
                  <a:schemeClr val="bg1"/>
                </a:solidFill>
              </a:rPr>
              <a:t>Liquid Filter Bag</a:t>
            </a:r>
            <a:endParaRPr lang="en-US" altLang="zh-CN" sz="1600">
              <a:solidFill>
                <a:schemeClr val="bg1"/>
              </a:solidFill>
            </a:endParaRPr>
          </a:p>
        </p:txBody>
      </p:sp>
      <p:graphicFrame>
        <p:nvGraphicFramePr>
          <p:cNvPr id="30" name="table 30"/>
          <p:cNvGraphicFramePr>
            <a:graphicFrameLocks noGrp="1"/>
          </p:cNvGraphicFramePr>
          <p:nvPr>
            <p:custDataLst>
              <p:tags r:id="rId4"/>
            </p:custDataLst>
          </p:nvPr>
        </p:nvGraphicFramePr>
        <p:xfrm>
          <a:off x="266700" y="4509135"/>
          <a:ext cx="7157720" cy="1706245"/>
        </p:xfrm>
        <a:graphic>
          <a:graphicData uri="http://schemas.openxmlformats.org/drawingml/2006/table">
            <a:tbl>
              <a:tblPr/>
              <a:tblGrid>
                <a:gridCol w="2119630"/>
                <a:gridCol w="507365"/>
                <a:gridCol w="499110"/>
                <a:gridCol w="462280"/>
                <a:gridCol w="543560"/>
                <a:gridCol w="1942465"/>
                <a:gridCol w="1083310"/>
              </a:tblGrid>
              <a:tr h="297180">
                <a:tc rowSpan="2">
                  <a:txBody>
                    <a:bodyPr/>
                    <a:p>
                      <a:pPr algn="ctr" rtl="0" eaLnBrk="0">
                        <a:lnSpc>
                          <a:spcPct val="103000"/>
                        </a:lnSpc>
                      </a:pPr>
                      <a:r>
                        <a:rPr sz="1000" b="1" kern="0" spc="-20" dirty="0">
                          <a:solidFill>
                            <a:schemeClr val="bg1">
                              <a:alpha val="100000"/>
                            </a:schemeClr>
                          </a:solidFill>
                          <a:latin typeface="+mj-lt"/>
                          <a:ea typeface="Arial" panose="020B0604020202020204"/>
                          <a:cs typeface="+mj-lt"/>
                        </a:rPr>
                        <a:t>Size</a:t>
                      </a:r>
                      <a:endParaRPr sz="1000" b="1" kern="0" spc="-2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gridSpan="2">
                  <a:txBody>
                    <a:bodyPr/>
                    <a:p>
                      <a:pPr algn="ctr" rtl="0" eaLnBrk="0">
                        <a:lnSpc>
                          <a:spcPct val="111000"/>
                        </a:lnSpc>
                      </a:pPr>
                      <a:r>
                        <a:rPr sz="1000" b="1" kern="0" spc="-10" dirty="0">
                          <a:solidFill>
                            <a:schemeClr val="bg1">
                              <a:alpha val="100000"/>
                            </a:schemeClr>
                          </a:solidFill>
                          <a:latin typeface="+mj-lt"/>
                          <a:ea typeface="Arial" panose="020B0604020202020204"/>
                          <a:cs typeface="+mj-lt"/>
                        </a:rPr>
                        <a:t>Diameter</a:t>
                      </a:r>
                      <a:endParaRPr sz="1000" b="1" kern="0" spc="-1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DC3E6"/>
                    </a:solidFill>
                  </a:tcPr>
                </a:tc>
                <a:tc gridSpan="2">
                  <a:txBody>
                    <a:bodyPr/>
                    <a:p>
                      <a:pPr algn="ctr" rtl="0" eaLnBrk="0">
                        <a:lnSpc>
                          <a:spcPct val="110000"/>
                        </a:lnSpc>
                      </a:pPr>
                      <a:r>
                        <a:rPr sz="1000" b="1" kern="0" spc="-30" dirty="0">
                          <a:solidFill>
                            <a:schemeClr val="bg1">
                              <a:alpha val="100000"/>
                            </a:schemeClr>
                          </a:solidFill>
                          <a:latin typeface="+mj-lt"/>
                          <a:ea typeface="Arial" panose="020B0604020202020204"/>
                          <a:cs typeface="+mj-lt"/>
                        </a:rPr>
                        <a:t>Length</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DC3E6"/>
                    </a:solidFill>
                  </a:tcPr>
                </a:tc>
                <a:tc rowSpan="2">
                  <a:txBody>
                    <a:bodyPr/>
                    <a:p>
                      <a:pPr algn="ctr" rtl="0" eaLnBrk="0">
                        <a:lnSpc>
                          <a:spcPct val="108000"/>
                        </a:lnSpc>
                      </a:pPr>
                      <a:r>
                        <a:rPr sz="1000" b="1" kern="0" spc="0" dirty="0">
                          <a:solidFill>
                            <a:schemeClr val="bg1">
                              <a:alpha val="100000"/>
                            </a:schemeClr>
                          </a:solidFill>
                          <a:latin typeface="+mj-lt"/>
                          <a:ea typeface="Arial" panose="020B0604020202020204"/>
                          <a:cs typeface="+mj-lt"/>
                        </a:rPr>
                        <a:t>Filtratio</a:t>
                      </a:r>
                      <a:r>
                        <a:rPr sz="1000" b="1" kern="0" spc="-10" dirty="0">
                          <a:solidFill>
                            <a:schemeClr val="bg1">
                              <a:alpha val="100000"/>
                            </a:schemeClr>
                          </a:solidFill>
                          <a:latin typeface="+mj-lt"/>
                          <a:ea typeface="Arial" panose="020B0604020202020204"/>
                          <a:cs typeface="+mj-lt"/>
                        </a:rPr>
                        <a:t>n  Surface</a:t>
                      </a:r>
                      <a:r>
                        <a:rPr lang="en-US" sz="1000" b="1" kern="0" spc="-10" dirty="0">
                          <a:solidFill>
                            <a:schemeClr val="bg1">
                              <a:alpha val="100000"/>
                            </a:schemeClr>
                          </a:solidFill>
                          <a:latin typeface="+mj-lt"/>
                          <a:ea typeface="Arial" panose="020B0604020202020204"/>
                          <a:cs typeface="+mj-lt"/>
                        </a:rPr>
                        <a:t> </a:t>
                      </a:r>
                      <a:r>
                        <a:rPr sz="1000" b="1" kern="0" spc="-10" dirty="0">
                          <a:solidFill>
                            <a:schemeClr val="bg1">
                              <a:alpha val="100000"/>
                            </a:schemeClr>
                          </a:solidFill>
                          <a:latin typeface="+mj-lt"/>
                          <a:ea typeface="Arial" panose="020B0604020202020204"/>
                          <a:cs typeface="+mj-lt"/>
                        </a:rPr>
                        <a:t>Area</a:t>
                      </a:r>
                      <a:endParaRPr sz="1000" b="1" dirty="0">
                        <a:solidFill>
                          <a:schemeClr val="bg1"/>
                        </a:solidFill>
                        <a:latin typeface="+mj-lt"/>
                        <a:ea typeface="Arial" panose="020B0604020202020204"/>
                        <a:cs typeface="+mj-lt"/>
                      </a:endParaRPr>
                    </a:p>
                    <a:p>
                      <a:pPr marL="591820" algn="ctr" rtl="0" eaLnBrk="0">
                        <a:lnSpc>
                          <a:spcPct val="97000"/>
                        </a:lnSpc>
                        <a:spcBef>
                          <a:spcPts val="305"/>
                        </a:spcBef>
                      </a:pPr>
                      <a:r>
                        <a:rPr sz="1000" b="1" kern="0" spc="-60" dirty="0">
                          <a:solidFill>
                            <a:schemeClr val="bg1">
                              <a:alpha val="100000"/>
                            </a:schemeClr>
                          </a:solidFill>
                          <a:latin typeface="+mj-lt"/>
                          <a:ea typeface="微软雅黑" panose="020B0503020204020204" charset="-122"/>
                          <a:cs typeface="+mj-lt"/>
                        </a:rPr>
                        <a:t>（</a:t>
                      </a:r>
                      <a:r>
                        <a:rPr sz="1000" b="1" kern="0" spc="-60" dirty="0">
                          <a:solidFill>
                            <a:schemeClr val="bg1">
                              <a:alpha val="100000"/>
                            </a:schemeClr>
                          </a:solidFill>
                          <a:latin typeface="+mj-lt"/>
                          <a:ea typeface="Arial" panose="020B0604020202020204"/>
                          <a:cs typeface="+mj-lt"/>
                        </a:rPr>
                        <a:t>m2/h</a:t>
                      </a:r>
                      <a:r>
                        <a:rPr sz="1000" b="1" kern="0" spc="-60" dirty="0">
                          <a:solidFill>
                            <a:schemeClr val="bg1">
                              <a:alpha val="100000"/>
                            </a:schemeClr>
                          </a:solidFill>
                          <a:latin typeface="+mj-lt"/>
                          <a:ea typeface="微软雅黑" panose="020B0503020204020204" charset="-122"/>
                          <a:cs typeface="+mj-lt"/>
                        </a:rPr>
                        <a:t>）</a:t>
                      </a:r>
                      <a:endParaRPr sz="1000" b="1" kern="0" spc="-60" dirty="0">
                        <a:solidFill>
                          <a:schemeClr val="bg1">
                            <a:alpha val="100000"/>
                          </a:schemeClr>
                        </a:solidFill>
                        <a:latin typeface="+mj-lt"/>
                        <a:ea typeface="微软雅黑" panose="020B0503020204020204" charset="-122"/>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a:txBody>
                    <a:bodyPr/>
                    <a:p>
                      <a:pPr algn="ctr" rtl="0" eaLnBrk="0">
                        <a:lnSpc>
                          <a:spcPct val="111000"/>
                        </a:lnSpc>
                      </a:pPr>
                      <a:r>
                        <a:rPr sz="1000" b="1" kern="0" spc="-30" dirty="0">
                          <a:solidFill>
                            <a:schemeClr val="bg1">
                              <a:alpha val="100000"/>
                            </a:schemeClr>
                          </a:solidFill>
                          <a:latin typeface="+mj-lt"/>
                          <a:ea typeface="Arial" panose="020B0604020202020204"/>
                          <a:cs typeface="+mj-lt"/>
                        </a:rPr>
                        <a:t>Flow</a:t>
                      </a:r>
                      <a:r>
                        <a:rPr sz="1000" b="1" kern="0" spc="140" dirty="0">
                          <a:solidFill>
                            <a:schemeClr val="bg1">
                              <a:alpha val="100000"/>
                            </a:schemeClr>
                          </a:solidFill>
                          <a:latin typeface="+mj-lt"/>
                          <a:ea typeface="Arial" panose="020B0604020202020204"/>
                          <a:cs typeface="+mj-lt"/>
                        </a:rPr>
                        <a:t> </a:t>
                      </a:r>
                      <a:r>
                        <a:rPr sz="1000" b="1" kern="0" spc="-30" dirty="0">
                          <a:solidFill>
                            <a:schemeClr val="bg1">
                              <a:alpha val="100000"/>
                            </a:schemeClr>
                          </a:solidFill>
                          <a:latin typeface="+mj-lt"/>
                          <a:ea typeface="Arial" panose="020B0604020202020204"/>
                          <a:cs typeface="+mj-lt"/>
                        </a:rPr>
                        <a:t>Rate</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r>
              <a:tr h="329565">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p>
                      <a:pPr algn="ctr" rtl="0" eaLnBrk="0">
                        <a:lnSpc>
                          <a:spcPct val="104000"/>
                        </a:lnSpc>
                      </a:pPr>
                      <a:endParaRPr sz="1000" b="1" dirty="0">
                        <a:solidFill>
                          <a:schemeClr val="bg1"/>
                        </a:solidFill>
                        <a:latin typeface="+mj-lt"/>
                        <a:ea typeface="Arial" panose="020B0604020202020204"/>
                        <a:cs typeface="+mj-lt"/>
                      </a:endParaRPr>
                    </a:p>
                    <a:p>
                      <a:pPr algn="ctr" rtl="0" eaLnBrk="0">
                        <a:lnSpc>
                          <a:spcPct val="7000"/>
                        </a:lnSpc>
                      </a:pPr>
                      <a:r>
                        <a:rPr sz="1000" b="1" kern="0" spc="-30" dirty="0">
                          <a:solidFill>
                            <a:schemeClr val="bg1">
                              <a:alpha val="100000"/>
                            </a:schemeClr>
                          </a:solidFill>
                          <a:latin typeface="+mj-lt"/>
                          <a:ea typeface="Arial" panose="020B0604020202020204"/>
                          <a:cs typeface="+mj-lt"/>
                        </a:rPr>
                        <a:t>mm</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a:txBody>
                    <a:bodyPr/>
                    <a:p>
                      <a:pPr algn="ctr" rtl="0" eaLnBrk="0">
                        <a:lnSpc>
                          <a:spcPct val="104000"/>
                        </a:lnSpc>
                      </a:pPr>
                      <a:endParaRPr sz="1000" b="1" dirty="0">
                        <a:solidFill>
                          <a:schemeClr val="bg1"/>
                        </a:solidFill>
                        <a:latin typeface="+mj-lt"/>
                        <a:ea typeface="Arial" panose="020B0604020202020204"/>
                        <a:cs typeface="+mj-lt"/>
                      </a:endParaRPr>
                    </a:p>
                    <a:p>
                      <a:pPr algn="ctr" rtl="0" eaLnBrk="0">
                        <a:lnSpc>
                          <a:spcPct val="7000"/>
                        </a:lnSpc>
                      </a:pPr>
                      <a:r>
                        <a:rPr sz="1000" b="1" kern="0" spc="-30" dirty="0">
                          <a:solidFill>
                            <a:schemeClr val="bg1">
                              <a:alpha val="100000"/>
                            </a:schemeClr>
                          </a:solidFill>
                          <a:latin typeface="+mj-lt"/>
                          <a:ea typeface="Arial" panose="020B0604020202020204"/>
                          <a:cs typeface="+mj-lt"/>
                        </a:rPr>
                        <a:t>inch</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a:txBody>
                    <a:bodyPr/>
                    <a:p>
                      <a:pPr algn="ctr" rtl="0" eaLnBrk="0">
                        <a:lnSpc>
                          <a:spcPct val="104000"/>
                        </a:lnSpc>
                      </a:pPr>
                      <a:endParaRPr sz="1000" b="1" dirty="0">
                        <a:solidFill>
                          <a:schemeClr val="bg1"/>
                        </a:solidFill>
                        <a:latin typeface="+mj-lt"/>
                        <a:ea typeface="Arial" panose="020B0604020202020204"/>
                        <a:cs typeface="+mj-lt"/>
                      </a:endParaRPr>
                    </a:p>
                    <a:p>
                      <a:pPr algn="ctr" rtl="0" eaLnBrk="0">
                        <a:lnSpc>
                          <a:spcPct val="7000"/>
                        </a:lnSpc>
                      </a:pPr>
                      <a:r>
                        <a:rPr sz="1000" b="1" kern="0" spc="-30" dirty="0">
                          <a:solidFill>
                            <a:schemeClr val="bg1">
                              <a:alpha val="100000"/>
                            </a:schemeClr>
                          </a:solidFill>
                          <a:latin typeface="+mj-lt"/>
                          <a:ea typeface="Arial" panose="020B0604020202020204"/>
                          <a:cs typeface="+mj-lt"/>
                        </a:rPr>
                        <a:t>mm</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a:txBody>
                    <a:bodyPr/>
                    <a:p>
                      <a:pPr algn="ctr" rtl="0" eaLnBrk="0">
                        <a:lnSpc>
                          <a:spcPct val="104000"/>
                        </a:lnSpc>
                      </a:pPr>
                      <a:endParaRPr sz="1000" b="1" dirty="0">
                        <a:solidFill>
                          <a:schemeClr val="bg1"/>
                        </a:solidFill>
                        <a:latin typeface="+mj-lt"/>
                        <a:ea typeface="Arial" panose="020B0604020202020204"/>
                        <a:cs typeface="+mj-lt"/>
                      </a:endParaRPr>
                    </a:p>
                    <a:p>
                      <a:pPr algn="ctr" rtl="0" eaLnBrk="0">
                        <a:lnSpc>
                          <a:spcPct val="7000"/>
                        </a:lnSpc>
                      </a:pPr>
                      <a:r>
                        <a:rPr sz="1000" b="1" kern="0" spc="-30" dirty="0">
                          <a:solidFill>
                            <a:schemeClr val="bg1">
                              <a:alpha val="100000"/>
                            </a:schemeClr>
                          </a:solidFill>
                          <a:latin typeface="+mj-lt"/>
                          <a:ea typeface="Arial" panose="020B0604020202020204"/>
                          <a:cs typeface="+mj-lt"/>
                        </a:rPr>
                        <a:t>inch</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p>
                      <a:pPr algn="ctr" rtl="0" eaLnBrk="0">
                        <a:lnSpc>
                          <a:spcPct val="104000"/>
                        </a:lnSpc>
                      </a:pPr>
                      <a:endParaRPr sz="1000" b="1" dirty="0">
                        <a:solidFill>
                          <a:schemeClr val="bg1"/>
                        </a:solidFill>
                        <a:latin typeface="+mj-lt"/>
                        <a:ea typeface="Arial" panose="020B0604020202020204"/>
                        <a:cs typeface="+mj-lt"/>
                      </a:endParaRPr>
                    </a:p>
                    <a:p>
                      <a:pPr algn="ctr" rtl="0" eaLnBrk="0">
                        <a:lnSpc>
                          <a:spcPct val="7000"/>
                        </a:lnSpc>
                      </a:pPr>
                      <a:r>
                        <a:rPr sz="1000" b="1" kern="0" spc="-30" dirty="0">
                          <a:solidFill>
                            <a:schemeClr val="bg1">
                              <a:alpha val="100000"/>
                            </a:schemeClr>
                          </a:solidFill>
                          <a:latin typeface="+mj-lt"/>
                          <a:ea typeface="Arial" panose="020B0604020202020204"/>
                          <a:cs typeface="+mj-lt"/>
                        </a:rPr>
                        <a:t>m2</a:t>
                      </a:r>
                      <a:endParaRPr sz="1000" b="1" kern="0" spc="-30" dirty="0">
                        <a:solidFill>
                          <a:schemeClr val="bg1">
                            <a:alpha val="100000"/>
                          </a:schemeClr>
                        </a:solidFill>
                        <a:latin typeface="+mj-lt"/>
                        <a:ea typeface="Arial" panose="020B0604020202020204"/>
                        <a:cs typeface="+mj-lt"/>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470C3"/>
                    </a:solidFill>
                  </a:tcPr>
                </a:tc>
              </a:tr>
              <a:tr h="269875">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#1 (7" x</a:t>
                      </a:r>
                      <a:r>
                        <a:rPr sz="1000" kern="0" spc="13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1</a:t>
                      </a:r>
                      <a:r>
                        <a:rPr sz="1000" kern="0" spc="-20" dirty="0">
                          <a:solidFill>
                            <a:srgbClr val="000000">
                              <a:alpha val="100000"/>
                            </a:srgbClr>
                          </a:solidFill>
                          <a:latin typeface="Arial" panose="020B0604020202020204"/>
                          <a:ea typeface="Arial" panose="020B0604020202020204"/>
                          <a:cs typeface="Arial" panose="020B0604020202020204"/>
                        </a:rPr>
                        <a:t>7")</a:t>
                      </a:r>
                      <a:r>
                        <a:rPr sz="1000" kern="0" spc="8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Filter</a:t>
                      </a:r>
                      <a:r>
                        <a:rPr sz="1000" kern="0" spc="7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Bag</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40" dirty="0">
                          <a:solidFill>
                            <a:srgbClr val="000000">
                              <a:alpha val="100000"/>
                            </a:srgbClr>
                          </a:solidFill>
                          <a:latin typeface="Arial" panose="020B0604020202020204"/>
                          <a:ea typeface="Arial" panose="020B0604020202020204"/>
                          <a:cs typeface="Arial" panose="020B0604020202020204"/>
                        </a:rPr>
                        <a:t>180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10" dirty="0">
                          <a:solidFill>
                            <a:srgbClr val="000000">
                              <a:alpha val="100000"/>
                            </a:srgbClr>
                          </a:solidFill>
                          <a:latin typeface="Arial" panose="020B0604020202020204"/>
                          <a:ea typeface="Arial" panose="020B0604020202020204"/>
                          <a:cs typeface="Arial" panose="020B0604020202020204"/>
                        </a:rPr>
                        <a:t>7</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10" dirty="0">
                          <a:solidFill>
                            <a:srgbClr val="000000">
                              <a:alpha val="100000"/>
                            </a:srgbClr>
                          </a:solidFill>
                          <a:latin typeface="Arial" panose="020B0604020202020204"/>
                          <a:ea typeface="Arial" panose="020B0604020202020204"/>
                          <a:cs typeface="Arial" panose="020B0604020202020204"/>
                        </a:rPr>
                        <a:t>430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40" dirty="0">
                          <a:solidFill>
                            <a:srgbClr val="000000">
                              <a:alpha val="100000"/>
                            </a:srgbClr>
                          </a:solidFill>
                          <a:latin typeface="Arial" panose="020B0604020202020204"/>
                          <a:ea typeface="Arial" panose="020B0604020202020204"/>
                          <a:cs typeface="Arial" panose="020B0604020202020204"/>
                        </a:rPr>
                        <a:t>17</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20" dirty="0">
                          <a:solidFill>
                            <a:srgbClr val="000000">
                              <a:alpha val="100000"/>
                            </a:srgbClr>
                          </a:solidFill>
                          <a:latin typeface="Arial" panose="020B0604020202020204"/>
                          <a:ea typeface="Arial" panose="020B0604020202020204"/>
                          <a:cs typeface="Arial" panose="020B0604020202020204"/>
                        </a:rPr>
                        <a:t>0.25</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6000"/>
                        </a:lnSpc>
                      </a:pPr>
                      <a:r>
                        <a:rPr sz="1000" kern="0" spc="-20" dirty="0">
                          <a:solidFill>
                            <a:srgbClr val="000000">
                              <a:alpha val="100000"/>
                            </a:srgbClr>
                          </a:solidFill>
                          <a:latin typeface="Arial" panose="020B0604020202020204"/>
                          <a:ea typeface="Arial" panose="020B0604020202020204"/>
                          <a:cs typeface="Arial" panose="020B0604020202020204"/>
                        </a:rPr>
                        <a:t>20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r h="269875">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#2 (7" x</a:t>
                      </a:r>
                      <a:r>
                        <a:rPr sz="1000" kern="0" spc="5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32")</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Filte</a:t>
                      </a:r>
                      <a:r>
                        <a:rPr sz="1000" kern="0" spc="-20" dirty="0">
                          <a:solidFill>
                            <a:srgbClr val="000000">
                              <a:alpha val="100000"/>
                            </a:srgbClr>
                          </a:solidFill>
                          <a:latin typeface="Arial" panose="020B0604020202020204"/>
                          <a:ea typeface="Arial" panose="020B0604020202020204"/>
                          <a:cs typeface="Arial" panose="020B0604020202020204"/>
                        </a:rPr>
                        <a:t>r</a:t>
                      </a:r>
                      <a:r>
                        <a:rPr sz="1000" kern="0" spc="6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Bag</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7000"/>
                        </a:lnSpc>
                      </a:pPr>
                      <a:r>
                        <a:rPr sz="1000" kern="0" spc="-40" dirty="0">
                          <a:solidFill>
                            <a:srgbClr val="000000">
                              <a:alpha val="100000"/>
                            </a:srgbClr>
                          </a:solidFill>
                          <a:latin typeface="Arial" panose="020B0604020202020204"/>
                          <a:ea typeface="Arial" panose="020B0604020202020204"/>
                          <a:cs typeface="Arial" panose="020B0604020202020204"/>
                        </a:rPr>
                        <a:t>180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r>
                        <a:rPr sz="1000" kern="0" spc="-10" dirty="0">
                          <a:solidFill>
                            <a:srgbClr val="000000">
                              <a:alpha val="100000"/>
                            </a:srgbClr>
                          </a:solidFill>
                          <a:latin typeface="Arial" panose="020B0604020202020204"/>
                          <a:ea typeface="Arial" panose="020B0604020202020204"/>
                          <a:cs typeface="Arial" panose="020B0604020202020204"/>
                        </a:rPr>
                        <a:t>7</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7000"/>
                        </a:lnSpc>
                      </a:pPr>
                      <a:r>
                        <a:rPr sz="1000" kern="0" spc="-20" dirty="0">
                          <a:solidFill>
                            <a:srgbClr val="000000">
                              <a:alpha val="100000"/>
                            </a:srgbClr>
                          </a:solidFill>
                          <a:latin typeface="Arial" panose="020B0604020202020204"/>
                          <a:ea typeface="Arial" panose="020B0604020202020204"/>
                          <a:cs typeface="Arial" panose="020B0604020202020204"/>
                        </a:rPr>
                        <a:t>810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7000"/>
                        </a:lnSpc>
                      </a:pPr>
                      <a:r>
                        <a:rPr sz="1000" kern="0" spc="-20" dirty="0">
                          <a:solidFill>
                            <a:srgbClr val="000000">
                              <a:alpha val="100000"/>
                            </a:srgbClr>
                          </a:solidFill>
                          <a:latin typeface="Arial" panose="020B0604020202020204"/>
                          <a:ea typeface="Arial" panose="020B0604020202020204"/>
                          <a:cs typeface="Arial" panose="020B0604020202020204"/>
                        </a:rPr>
                        <a:t>32</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7000"/>
                        </a:lnSpc>
                      </a:pPr>
                      <a:r>
                        <a:rPr sz="1000" kern="0" spc="-20" dirty="0">
                          <a:solidFill>
                            <a:srgbClr val="000000">
                              <a:alpha val="100000"/>
                            </a:srgbClr>
                          </a:solidFill>
                          <a:latin typeface="Arial" panose="020B0604020202020204"/>
                          <a:ea typeface="Arial" panose="020B0604020202020204"/>
                          <a:cs typeface="Arial" panose="020B0604020202020204"/>
                        </a:rPr>
                        <a:t>0.5</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3000"/>
                        </a:lnSpc>
                      </a:pPr>
                      <a:endParaRPr sz="1000" dirty="0">
                        <a:latin typeface="Arial" panose="020B0604020202020204"/>
                        <a:ea typeface="Arial" panose="020B0604020202020204"/>
                        <a:cs typeface="Arial" panose="020B0604020202020204"/>
                      </a:endParaRPr>
                    </a:p>
                    <a:p>
                      <a:pPr algn="ctr" rtl="0" eaLnBrk="0">
                        <a:lnSpc>
                          <a:spcPct val="7000"/>
                        </a:lnSpc>
                      </a:pPr>
                      <a:r>
                        <a:rPr sz="1000" kern="0" spc="-10" dirty="0">
                          <a:solidFill>
                            <a:srgbClr val="000000">
                              <a:alpha val="100000"/>
                            </a:srgbClr>
                          </a:solidFill>
                          <a:latin typeface="Arial" panose="020B0604020202020204"/>
                          <a:ea typeface="Arial" panose="020B0604020202020204"/>
                          <a:cs typeface="Arial" panose="020B0604020202020204"/>
                        </a:rPr>
                        <a:t>40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269240">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#3 (4" x</a:t>
                      </a:r>
                      <a:r>
                        <a:rPr sz="1000" kern="0" spc="5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9")</a:t>
                      </a:r>
                      <a:r>
                        <a:rPr sz="1000" kern="0" spc="10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Fil</a:t>
                      </a:r>
                      <a:r>
                        <a:rPr sz="1000" kern="0" spc="-20" dirty="0">
                          <a:solidFill>
                            <a:srgbClr val="000000">
                              <a:alpha val="100000"/>
                            </a:srgbClr>
                          </a:solidFill>
                          <a:latin typeface="Arial" panose="020B0604020202020204"/>
                          <a:ea typeface="Arial" panose="020B0604020202020204"/>
                          <a:cs typeface="Arial" panose="020B0604020202020204"/>
                        </a:rPr>
                        <a:t>ter</a:t>
                      </a:r>
                      <a:r>
                        <a:rPr sz="1000" kern="0" spc="7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Bag</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40" dirty="0">
                          <a:solidFill>
                            <a:srgbClr val="000000">
                              <a:alpha val="100000"/>
                            </a:srgbClr>
                          </a:solidFill>
                          <a:latin typeface="Arial" panose="020B0604020202020204"/>
                          <a:ea typeface="Arial" panose="020B0604020202020204"/>
                          <a:cs typeface="Arial" panose="020B0604020202020204"/>
                        </a:rPr>
                        <a:t>102</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4</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230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9</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20" dirty="0">
                          <a:solidFill>
                            <a:srgbClr val="000000">
                              <a:alpha val="100000"/>
                            </a:srgbClr>
                          </a:solidFill>
                          <a:latin typeface="Arial" panose="020B0604020202020204"/>
                          <a:ea typeface="Arial" panose="020B0604020202020204"/>
                          <a:cs typeface="Arial" panose="020B0604020202020204"/>
                        </a:rPr>
                        <a:t>0.09</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6</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r>
              <a:tr h="270510">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#4 (4" x</a:t>
                      </a:r>
                      <a:r>
                        <a:rPr sz="1000" kern="0" spc="130" dirty="0">
                          <a:solidFill>
                            <a:srgbClr val="000000">
                              <a:alpha val="100000"/>
                            </a:srgbClr>
                          </a:solidFill>
                          <a:latin typeface="Arial" panose="020B0604020202020204"/>
                          <a:ea typeface="Arial" panose="020B0604020202020204"/>
                          <a:cs typeface="Arial" panose="020B0604020202020204"/>
                        </a:rPr>
                        <a:t> </a:t>
                      </a:r>
                      <a:r>
                        <a:rPr sz="1000" kern="0" spc="-10" dirty="0">
                          <a:solidFill>
                            <a:srgbClr val="000000">
                              <a:alpha val="100000"/>
                            </a:srgbClr>
                          </a:solidFill>
                          <a:latin typeface="Arial" panose="020B0604020202020204"/>
                          <a:ea typeface="Arial" panose="020B0604020202020204"/>
                          <a:cs typeface="Arial" panose="020B0604020202020204"/>
                        </a:rPr>
                        <a:t>1</a:t>
                      </a:r>
                      <a:r>
                        <a:rPr sz="1000" kern="0" spc="-20" dirty="0">
                          <a:solidFill>
                            <a:srgbClr val="000000">
                              <a:alpha val="100000"/>
                            </a:srgbClr>
                          </a:solidFill>
                          <a:latin typeface="Arial" panose="020B0604020202020204"/>
                          <a:ea typeface="Arial" panose="020B0604020202020204"/>
                          <a:cs typeface="Arial" panose="020B0604020202020204"/>
                        </a:rPr>
                        <a:t>5")</a:t>
                      </a:r>
                      <a:r>
                        <a:rPr sz="1000" kern="0" spc="8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Filter</a:t>
                      </a:r>
                      <a:r>
                        <a:rPr sz="1000" kern="0" spc="7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Arial" panose="020B0604020202020204"/>
                          <a:ea typeface="Arial" panose="020B0604020202020204"/>
                          <a:cs typeface="Arial" panose="020B0604020202020204"/>
                        </a:rPr>
                        <a:t>Bag</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40" dirty="0">
                          <a:solidFill>
                            <a:srgbClr val="000000">
                              <a:alpha val="100000"/>
                            </a:srgbClr>
                          </a:solidFill>
                          <a:latin typeface="Arial" panose="020B0604020202020204"/>
                          <a:ea typeface="Arial" panose="020B0604020202020204"/>
                          <a:cs typeface="Arial" panose="020B0604020202020204"/>
                        </a:rPr>
                        <a:t>102</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10" dirty="0">
                          <a:solidFill>
                            <a:srgbClr val="000000">
                              <a:alpha val="100000"/>
                            </a:srgbClr>
                          </a:solidFill>
                          <a:latin typeface="Arial" panose="020B0604020202020204"/>
                          <a:ea typeface="Arial" panose="020B0604020202020204"/>
                          <a:cs typeface="Arial" panose="020B0604020202020204"/>
                        </a:rPr>
                        <a:t>4</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20" dirty="0">
                          <a:solidFill>
                            <a:srgbClr val="000000">
                              <a:alpha val="100000"/>
                            </a:srgbClr>
                          </a:solidFill>
                          <a:latin typeface="Arial" panose="020B0604020202020204"/>
                          <a:ea typeface="Arial" panose="020B0604020202020204"/>
                          <a:cs typeface="Arial" panose="020B0604020202020204"/>
                        </a:rPr>
                        <a:t>380</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40" dirty="0">
                          <a:solidFill>
                            <a:srgbClr val="000000">
                              <a:alpha val="100000"/>
                            </a:srgbClr>
                          </a:solidFill>
                          <a:latin typeface="Arial" panose="020B0604020202020204"/>
                          <a:ea typeface="Arial" panose="020B0604020202020204"/>
                          <a:cs typeface="Arial" panose="020B0604020202020204"/>
                        </a:rPr>
                        <a:t>15</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20" dirty="0">
                          <a:solidFill>
                            <a:srgbClr val="000000">
                              <a:alpha val="100000"/>
                            </a:srgbClr>
                          </a:solidFill>
                          <a:latin typeface="Arial" panose="020B0604020202020204"/>
                          <a:ea typeface="Arial" panose="020B0604020202020204"/>
                          <a:cs typeface="Arial" panose="020B0604020202020204"/>
                        </a:rPr>
                        <a:t>0.16</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p>
                      <a:pPr algn="ctr" rtl="0" eaLnBrk="0">
                        <a:lnSpc>
                          <a:spcPct val="104000"/>
                        </a:lnSpc>
                      </a:pPr>
                      <a:r>
                        <a:rPr sz="1000" kern="0" spc="-40" dirty="0">
                          <a:solidFill>
                            <a:srgbClr val="000000">
                              <a:alpha val="100000"/>
                            </a:srgbClr>
                          </a:solidFill>
                          <a:latin typeface="Arial" panose="020B0604020202020204"/>
                          <a:ea typeface="Arial" panose="020B0604020202020204"/>
                          <a:cs typeface="Arial" panose="020B0604020202020204"/>
                        </a:rPr>
                        <a:t>12</a:t>
                      </a:r>
                      <a:endParaRPr sz="1000" dirty="0">
                        <a:latin typeface="Arial" panose="020B0604020202020204"/>
                        <a:ea typeface="Arial" panose="020B0604020202020204"/>
                        <a:cs typeface="Arial" panose="020B0604020202020204"/>
                      </a:endParaRPr>
                    </a:p>
                  </a:txBody>
                  <a:tcPr marL="0" marR="0" marT="0" marB="0" vert="horz" anchor="ctr" anchorCtr="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bl>
          </a:graphicData>
        </a:graphic>
      </p:graphicFrame>
      <p:sp>
        <p:nvSpPr>
          <p:cNvPr id="48" name="textbox 48"/>
          <p:cNvSpPr/>
          <p:nvPr/>
        </p:nvSpPr>
        <p:spPr>
          <a:xfrm>
            <a:off x="266531" y="4292948"/>
            <a:ext cx="5551170" cy="233679"/>
          </a:xfrm>
          <a:prstGeom prst="rect">
            <a:avLst/>
          </a:prstGeom>
          <a:noFill/>
          <a:ln w="0" cap="flat">
            <a:noFill/>
            <a:prstDash val="solid"/>
            <a:miter lim="0"/>
          </a:ln>
        </p:spPr>
        <p:txBody>
          <a:bodyPr vert="horz" wrap="square" lIns="0" tIns="0" rIns="0" bIns="0"/>
          <a:p>
            <a:pPr algn="l" rtl="0" eaLnBrk="0">
              <a:lnSpc>
                <a:spcPct val="89000"/>
              </a:lnSpc>
            </a:pPr>
            <a:endParaRPr sz="100" dirty="0">
              <a:latin typeface="Arial" panose="020B0604020202020204"/>
              <a:ea typeface="Arial" panose="020B0604020202020204"/>
              <a:cs typeface="Arial" panose="020B0604020202020204"/>
            </a:endParaRPr>
          </a:p>
          <a:p>
            <a:pPr marL="12700" algn="l" rtl="0" eaLnBrk="0">
              <a:lnSpc>
                <a:spcPct val="85000"/>
              </a:lnSpc>
            </a:pPr>
            <a:r>
              <a:rPr sz="1200" b="1" kern="0" dirty="0">
                <a:solidFill>
                  <a:srgbClr val="007BBE">
                    <a:alpha val="100000"/>
                  </a:srgbClr>
                </a:solidFill>
                <a:latin typeface="Arial" panose="020B0604020202020204"/>
                <a:ea typeface="Arial" panose="020B0604020202020204"/>
                <a:cs typeface="Arial" panose="020B0604020202020204"/>
                <a:sym typeface="+mn-ea"/>
              </a:rPr>
              <a:t>Liquid</a:t>
            </a:r>
            <a:r>
              <a:rPr lang="en-US" sz="1200" b="1" kern="0" dirty="0">
                <a:solidFill>
                  <a:srgbClr val="007BBE">
                    <a:alpha val="100000"/>
                  </a:srgbClr>
                </a:solidFill>
                <a:latin typeface="Arial" panose="020B0604020202020204"/>
                <a:ea typeface="Arial" panose="020B0604020202020204"/>
                <a:cs typeface="Arial" panose="020B0604020202020204"/>
                <a:sym typeface="+mn-ea"/>
              </a:rPr>
              <a:t> </a:t>
            </a:r>
            <a:r>
              <a:rPr lang="en-US" altLang="zh-CN" sz="1200" b="1" dirty="0">
                <a:solidFill>
                  <a:srgbClr val="0070C0"/>
                </a:solidFill>
                <a:latin typeface="Arial" panose="020B0604020202020204"/>
                <a:ea typeface="Arial" panose="020B0604020202020204"/>
                <a:cs typeface="Arial" panose="020B0604020202020204"/>
              </a:rPr>
              <a:t>Filter Bag Size And Liquid Flow Rate</a:t>
            </a:r>
            <a:endParaRPr lang="en-US" altLang="zh-CN" sz="1200" b="1" dirty="0">
              <a:solidFill>
                <a:srgbClr val="0070C0"/>
              </a:solidFill>
              <a:latin typeface="Arial" panose="020B0604020202020204"/>
              <a:ea typeface="Arial" panose="020B0604020202020204"/>
              <a:cs typeface="Arial" panose="020B0604020202020204"/>
            </a:endParaRPr>
          </a:p>
          <a:p>
            <a:pPr marL="12700" algn="l" rtl="0" eaLnBrk="0">
              <a:lnSpc>
                <a:spcPct val="85000"/>
              </a:lnSpc>
            </a:pPr>
            <a:endParaRPr lang="en-US" altLang="zh-CN" sz="1200" b="1" dirty="0">
              <a:solidFill>
                <a:srgbClr val="0070C0"/>
              </a:solidFill>
              <a:latin typeface="Arial" panose="020B0604020202020204"/>
              <a:ea typeface="Arial" panose="020B0604020202020204"/>
              <a:cs typeface="Arial" panose="020B0604020202020204"/>
            </a:endParaRPr>
          </a:p>
        </p:txBody>
      </p:sp>
      <p:graphicFrame>
        <p:nvGraphicFramePr>
          <p:cNvPr id="11" name="表格 10"/>
          <p:cNvGraphicFramePr/>
          <p:nvPr>
            <p:custDataLst>
              <p:tags r:id="rId5"/>
            </p:custDataLst>
          </p:nvPr>
        </p:nvGraphicFramePr>
        <p:xfrm>
          <a:off x="266700" y="6546215"/>
          <a:ext cx="3479165" cy="1273175"/>
        </p:xfrm>
        <a:graphic>
          <a:graphicData uri="http://schemas.openxmlformats.org/drawingml/2006/table">
            <a:tbl>
              <a:tblPr firstRow="1" bandRow="1">
                <a:tableStyleId>{5C22544A-7EE6-4342-B048-85BDC9FD1C3A}</a:tableStyleId>
              </a:tblPr>
              <a:tblGrid>
                <a:gridCol w="1030605"/>
                <a:gridCol w="2448560"/>
              </a:tblGrid>
              <a:tr h="348615">
                <a:tc gridSpan="2">
                  <a:txBody>
                    <a:bodyPr/>
                    <a:p>
                      <a:pPr algn="ctr">
                        <a:buNone/>
                      </a:pPr>
                      <a:r>
                        <a:rPr sz="1000" kern="0" spc="-30" dirty="0">
                          <a:solidFill>
                            <a:srgbClr val="FFFFFF">
                              <a:alpha val="100000"/>
                            </a:srgbClr>
                          </a:solidFill>
                          <a:latin typeface="Arial" panose="020B0604020202020204"/>
                          <a:ea typeface="Arial" panose="020B0604020202020204"/>
                          <a:cs typeface="Arial" panose="020B0604020202020204"/>
                          <a:sym typeface="+mn-ea"/>
                        </a:rPr>
                        <a:t>MATERIALS</a:t>
                      </a:r>
                      <a:endParaRPr lang="zh-CN" altLang="en-US" sz="1000"/>
                    </a:p>
                  </a:txBody>
                  <a:tcPr anchor="ctr" anchorCtr="0">
                    <a:solidFill>
                      <a:srgbClr val="1470C3"/>
                    </a:solidFill>
                  </a:tcPr>
                </a:tc>
                <a:tc hMerge="1">
                  <a:tcPr anchor="ctr" anchorCtr="0">
                    <a:solidFill>
                      <a:srgbClr val="1470C3"/>
                    </a:solidFill>
                  </a:tcPr>
                </a:tc>
              </a:tr>
              <a:tr h="277495">
                <a:tc>
                  <a:txBody>
                    <a:bodyPr/>
                    <a:p>
                      <a:pPr marL="148590" algn="ctr" rtl="0" eaLnBrk="0">
                        <a:lnSpc>
                          <a:spcPct val="75000"/>
                        </a:lnSpc>
                        <a:spcBef>
                          <a:spcPts val="0"/>
                        </a:spcBef>
                      </a:pPr>
                      <a:r>
                        <a:rPr sz="900" kern="0" spc="-20" dirty="0">
                          <a:solidFill>
                            <a:srgbClr val="000000">
                              <a:alpha val="100000"/>
                            </a:srgbClr>
                          </a:solidFill>
                          <a:latin typeface="Arial" panose="020B0604020202020204"/>
                          <a:ea typeface="Arial" panose="020B0604020202020204"/>
                          <a:cs typeface="Arial" panose="020B0604020202020204"/>
                          <a:sym typeface="+mn-ea"/>
                        </a:rPr>
                        <a:t>Filter</a:t>
                      </a:r>
                      <a:r>
                        <a:rPr sz="900" kern="0" spc="190" dirty="0">
                          <a:solidFill>
                            <a:srgbClr val="000000">
                              <a:alpha val="100000"/>
                            </a:srgbClr>
                          </a:solidFill>
                          <a:latin typeface="Arial" panose="020B0604020202020204"/>
                          <a:ea typeface="Arial" panose="020B0604020202020204"/>
                          <a:cs typeface="Arial" panose="020B0604020202020204"/>
                          <a:sym typeface="+mn-ea"/>
                        </a:rPr>
                        <a:t> </a:t>
                      </a:r>
                      <a:r>
                        <a:rPr sz="900" kern="0" spc="-20" dirty="0">
                          <a:solidFill>
                            <a:srgbClr val="000000">
                              <a:alpha val="100000"/>
                            </a:srgbClr>
                          </a:solidFill>
                          <a:latin typeface="Arial" panose="020B0604020202020204"/>
                          <a:ea typeface="Arial" panose="020B0604020202020204"/>
                          <a:cs typeface="Arial" panose="020B0604020202020204"/>
                          <a:sym typeface="+mn-ea"/>
                        </a:rPr>
                        <a:t>Media</a:t>
                      </a:r>
                      <a:endParaRPr lang="en-US" altLang="zh-CN" sz="900"/>
                    </a:p>
                  </a:txBody>
                  <a:tcPr anchor="ctr" anchorCtr="0"/>
                </a:tc>
                <a:tc>
                  <a:txBody>
                    <a:bodyPr/>
                    <a:p>
                      <a:pPr algn="ctr">
                        <a:buNone/>
                      </a:pPr>
                      <a:r>
                        <a:rPr lang="en-US" altLang="zh-CN" sz="900" dirty="0">
                          <a:latin typeface="Arial" panose="020B0604020202020204"/>
                          <a:ea typeface="Arial" panose="020B0604020202020204"/>
                          <a:cs typeface="Arial" panose="020B0604020202020204"/>
                          <a:sym typeface="+mn-ea"/>
                        </a:rPr>
                        <a:t>nylon,PP</a:t>
                      </a:r>
                      <a:r>
                        <a:rPr lang="en-US" altLang="zh-CN" sz="900" dirty="0">
                          <a:latin typeface="Arial" panose="020B0604020202020204"/>
                          <a:ea typeface="Arial" panose="020B0604020202020204"/>
                          <a:cs typeface="Arial" panose="020B0604020202020204"/>
                          <a:sym typeface="+mn-ea"/>
                        </a:rPr>
                        <a:t>(polypropylene) , PET(Polyester)</a:t>
                      </a:r>
                      <a:endParaRPr lang="en-US" altLang="zh-CN" sz="900"/>
                    </a:p>
                  </a:txBody>
                  <a:tcPr anchor="ctr" anchorCtr="0"/>
                </a:tc>
              </a:tr>
              <a:tr h="267335">
                <a:tc>
                  <a:txBody>
                    <a:bodyPr/>
                    <a:p>
                      <a:pPr marL="399415" algn="l" rtl="0" eaLnBrk="0">
                        <a:lnSpc>
                          <a:spcPct val="85000"/>
                        </a:lnSpc>
                        <a:spcBef>
                          <a:spcPts val="5"/>
                        </a:spcBef>
                      </a:pPr>
                      <a:r>
                        <a:rPr sz="900" kern="0" spc="-40" dirty="0">
                          <a:solidFill>
                            <a:srgbClr val="000000">
                              <a:alpha val="100000"/>
                            </a:srgbClr>
                          </a:solidFill>
                          <a:latin typeface="Arial" panose="020B0604020202020204"/>
                          <a:ea typeface="Arial" panose="020B0604020202020204"/>
                          <a:cs typeface="Arial" panose="020B0604020202020204"/>
                          <a:sym typeface="+mn-ea"/>
                        </a:rPr>
                        <a:t>Ring</a:t>
                      </a:r>
                      <a:endParaRPr lang="en-US" altLang="zh-CN" sz="900"/>
                    </a:p>
                  </a:txBody>
                  <a:tcPr anchor="ctr" anchorCtr="0"/>
                </a:tc>
                <a:tc>
                  <a:txBody>
                    <a:bodyPr/>
                    <a:p>
                      <a:pPr algn="ctr">
                        <a:buNone/>
                      </a:pPr>
                      <a:r>
                        <a:rPr lang="en-US" altLang="zh-CN" sz="900" kern="0" spc="-20" dirty="0">
                          <a:solidFill>
                            <a:srgbClr val="000000">
                              <a:alpha val="100000"/>
                            </a:srgbClr>
                          </a:solidFill>
                          <a:latin typeface="Arial" panose="020B0604020202020204"/>
                          <a:ea typeface="Arial" panose="020B0604020202020204"/>
                          <a:cs typeface="Arial" panose="020B0604020202020204"/>
                          <a:sym typeface="+mn-ea"/>
                        </a:rPr>
                        <a:t>Plastic,</a:t>
                      </a:r>
                      <a:r>
                        <a:rPr sz="900" kern="0" spc="-20" dirty="0">
                          <a:solidFill>
                            <a:srgbClr val="000000">
                              <a:alpha val="100000"/>
                            </a:srgbClr>
                          </a:solidFill>
                          <a:latin typeface="Arial" panose="020B0604020202020204"/>
                          <a:ea typeface="Arial" panose="020B0604020202020204"/>
                          <a:cs typeface="Arial" panose="020B0604020202020204"/>
                          <a:sym typeface="+mn-ea"/>
                        </a:rPr>
                        <a:t> SS 304</a:t>
                      </a:r>
                      <a:endParaRPr lang="en-US" altLang="zh-CN" sz="900"/>
                    </a:p>
                  </a:txBody>
                  <a:tcPr anchor="ctr" anchorCtr="0"/>
                </a:tc>
              </a:tr>
              <a:tr h="323215">
                <a:tc>
                  <a:txBody>
                    <a:bodyPr/>
                    <a:p>
                      <a:pPr algn="ctr">
                        <a:buNone/>
                      </a:pPr>
                      <a:r>
                        <a:rPr sz="900" kern="0" spc="-20" dirty="0">
                          <a:solidFill>
                            <a:srgbClr val="000000">
                              <a:alpha val="100000"/>
                            </a:srgbClr>
                          </a:solidFill>
                          <a:latin typeface="Arial" panose="020B0604020202020204"/>
                          <a:ea typeface="Arial" panose="020B0604020202020204"/>
                          <a:cs typeface="Arial" panose="020B0604020202020204"/>
                          <a:sym typeface="+mn-ea"/>
                        </a:rPr>
                        <a:t>Sealing</a:t>
                      </a:r>
                      <a:endParaRPr lang="en-US" altLang="zh-CN" sz="900"/>
                    </a:p>
                  </a:txBody>
                  <a:tcPr anchor="ctr" anchorCtr="0"/>
                </a:tc>
                <a:tc>
                  <a:txBody>
                    <a:bodyPr/>
                    <a:p>
                      <a:pPr algn="ctr">
                        <a:buNone/>
                      </a:pPr>
                      <a:r>
                        <a:rPr lang="en-US" altLang="zh-CN" sz="900"/>
                        <a:t>Welded, Welded and Sewn</a:t>
                      </a:r>
                      <a:endParaRPr lang="en-US" altLang="zh-CN" sz="900"/>
                    </a:p>
                  </a:txBody>
                  <a:tcPr anchor="ctr" anchorCtr="0"/>
                </a:tc>
              </a:tr>
            </a:tbl>
          </a:graphicData>
        </a:graphic>
      </p:graphicFrame>
      <p:graphicFrame>
        <p:nvGraphicFramePr>
          <p:cNvPr id="13" name="表格 12"/>
          <p:cNvGraphicFramePr/>
          <p:nvPr>
            <p:custDataLst>
              <p:tags r:id="rId6"/>
            </p:custDataLst>
          </p:nvPr>
        </p:nvGraphicFramePr>
        <p:xfrm>
          <a:off x="3964940" y="6562090"/>
          <a:ext cx="3477895" cy="1189990"/>
        </p:xfrm>
        <a:graphic>
          <a:graphicData uri="http://schemas.openxmlformats.org/drawingml/2006/table">
            <a:tbl>
              <a:tblPr firstRow="1" bandRow="1">
                <a:tableStyleId>{5C22544A-7EE6-4342-B048-85BDC9FD1C3A}</a:tableStyleId>
              </a:tblPr>
              <a:tblGrid>
                <a:gridCol w="1076960"/>
                <a:gridCol w="2400935"/>
              </a:tblGrid>
              <a:tr h="424180">
                <a:tc gridSpan="2">
                  <a:txBody>
                    <a:bodyPr/>
                    <a:p>
                      <a:pPr marL="443230" algn="ctr" rtl="0" eaLnBrk="0">
                        <a:lnSpc>
                          <a:spcPct val="77000"/>
                        </a:lnSpc>
                        <a:spcBef>
                          <a:spcPts val="5"/>
                        </a:spcBef>
                      </a:pPr>
                      <a:r>
                        <a:rPr sz="1000" kern="0" spc="-30" dirty="0">
                          <a:solidFill>
                            <a:srgbClr val="FFFFFF">
                              <a:alpha val="100000"/>
                            </a:srgbClr>
                          </a:solidFill>
                          <a:latin typeface="Arial" panose="020B0604020202020204"/>
                          <a:ea typeface="Arial" panose="020B0604020202020204"/>
                          <a:cs typeface="Arial" panose="020B0604020202020204"/>
                          <a:sym typeface="+mn-ea"/>
                        </a:rPr>
                        <a:t>RETENTION RATINGS</a:t>
                      </a:r>
                      <a:endParaRPr lang="zh-CN" altLang="en-US" sz="1000"/>
                    </a:p>
                  </a:txBody>
                  <a:tcPr anchor="ctr" anchorCtr="0">
                    <a:solidFill>
                      <a:srgbClr val="1470C3"/>
                    </a:solidFill>
                  </a:tcPr>
                </a:tc>
                <a:tc hMerge="1">
                  <a:tcPr anchor="ctr" anchorCtr="0">
                    <a:solidFill>
                      <a:srgbClr val="1470C3"/>
                    </a:solidFill>
                  </a:tcPr>
                </a:tc>
              </a:tr>
              <a:tr h="353060">
                <a:tc>
                  <a:txBody>
                    <a:bodyPr/>
                    <a:p>
                      <a:pPr marL="169545" algn="l" rtl="0" eaLnBrk="0">
                        <a:lnSpc>
                          <a:spcPct val="85000"/>
                        </a:lnSpc>
                        <a:spcBef>
                          <a:spcPts val="5"/>
                        </a:spcBef>
                      </a:pPr>
                      <a:r>
                        <a:rPr sz="900" kern="0" spc="-10" dirty="0">
                          <a:solidFill>
                            <a:srgbClr val="000000">
                              <a:alpha val="100000"/>
                            </a:srgbClr>
                          </a:solidFill>
                          <a:latin typeface="Arial" panose="020B0604020202020204"/>
                          <a:ea typeface="Arial" panose="020B0604020202020204"/>
                          <a:cs typeface="Arial" panose="020B0604020202020204"/>
                          <a:sym typeface="+mn-ea"/>
                        </a:rPr>
                        <a:t>Polypropylene</a:t>
                      </a:r>
                      <a:endParaRPr lang="en-US" altLang="zh-CN" sz="900"/>
                    </a:p>
                  </a:txBody>
                  <a:tcPr anchor="ctr" anchorCtr="0"/>
                </a:tc>
                <a:tc>
                  <a:txBody>
                    <a:bodyPr/>
                    <a:p>
                      <a:pPr marL="361950" algn="l" rtl="0" eaLnBrk="0">
                        <a:lnSpc>
                          <a:spcPct val="78000"/>
                        </a:lnSpc>
                        <a:spcBef>
                          <a:spcPts val="5"/>
                        </a:spcBef>
                      </a:pPr>
                      <a:r>
                        <a:rPr sz="900" kern="0" spc="-30" dirty="0">
                          <a:solidFill>
                            <a:srgbClr val="000000">
                              <a:alpha val="100000"/>
                            </a:srgbClr>
                          </a:solidFill>
                          <a:latin typeface="Arial" panose="020B0604020202020204"/>
                          <a:ea typeface="Arial" panose="020B0604020202020204"/>
                          <a:cs typeface="Arial" panose="020B0604020202020204"/>
                          <a:sym typeface="+mn-ea"/>
                        </a:rPr>
                        <a:t>1, 5,</a:t>
                      </a:r>
                      <a:r>
                        <a:rPr sz="900" kern="0" spc="18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10,</a:t>
                      </a:r>
                      <a:r>
                        <a:rPr sz="900" kern="0" spc="3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25,</a:t>
                      </a:r>
                      <a:r>
                        <a:rPr sz="900" kern="0" spc="5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50,</a:t>
                      </a:r>
                      <a:r>
                        <a:rPr sz="900" kern="0" spc="-10" dirty="0">
                          <a:solidFill>
                            <a:srgbClr val="000000">
                              <a:alpha val="100000"/>
                            </a:srgbClr>
                          </a:solidFill>
                          <a:latin typeface="Arial" panose="020B0604020202020204"/>
                          <a:ea typeface="Arial" panose="020B0604020202020204"/>
                          <a:cs typeface="Arial" panose="020B0604020202020204"/>
                          <a:sym typeface="+mn-ea"/>
                        </a:rPr>
                        <a:t>100,200</a:t>
                      </a:r>
                      <a:r>
                        <a:rPr sz="900" kern="0" spc="-10" dirty="0">
                          <a:solidFill>
                            <a:srgbClr val="000000">
                              <a:alpha val="100000"/>
                            </a:srgbClr>
                          </a:solidFill>
                          <a:latin typeface="Arial" panose="020B0604020202020204"/>
                          <a:ea typeface="Arial" panose="020B0604020202020204"/>
                          <a:cs typeface="Arial" panose="020B0604020202020204"/>
                          <a:sym typeface="+mn-ea"/>
                        </a:rPr>
                        <a:t>,</a:t>
                      </a:r>
                      <a:r>
                        <a:rPr lang="en-US" sz="900" kern="0" spc="-10" dirty="0">
                          <a:solidFill>
                            <a:srgbClr val="000000">
                              <a:alpha val="100000"/>
                            </a:srgbClr>
                          </a:solidFill>
                          <a:latin typeface="Arial" panose="020B0604020202020204"/>
                          <a:ea typeface="Arial" panose="020B0604020202020204"/>
                          <a:cs typeface="Arial" panose="020B0604020202020204"/>
                          <a:sym typeface="+mn-ea"/>
                        </a:rPr>
                        <a:t>300</a:t>
                      </a:r>
                      <a:r>
                        <a:rPr sz="900" kern="0" spc="-10" dirty="0">
                          <a:solidFill>
                            <a:srgbClr val="000000">
                              <a:alpha val="100000"/>
                            </a:srgbClr>
                          </a:solidFill>
                          <a:latin typeface="Arial" panose="020B0604020202020204"/>
                          <a:ea typeface="Arial" panose="020B0604020202020204"/>
                          <a:cs typeface="Arial" panose="020B0604020202020204"/>
                          <a:sym typeface="+mn-ea"/>
                        </a:rPr>
                        <a:t>µm</a:t>
                      </a:r>
                      <a:endParaRPr lang="en-US" altLang="zh-CN" sz="900"/>
                    </a:p>
                  </a:txBody>
                  <a:tcPr anchor="ctr" anchorCtr="0"/>
                </a:tc>
              </a:tr>
              <a:tr h="412750">
                <a:tc>
                  <a:txBody>
                    <a:bodyPr/>
                    <a:p>
                      <a:pPr algn="ctr">
                        <a:buNone/>
                      </a:pPr>
                      <a:r>
                        <a:rPr sz="900" kern="0" spc="-10" dirty="0">
                          <a:solidFill>
                            <a:srgbClr val="000000">
                              <a:alpha val="100000"/>
                            </a:srgbClr>
                          </a:solidFill>
                          <a:latin typeface="Arial" panose="020B0604020202020204"/>
                          <a:ea typeface="Arial" panose="020B0604020202020204"/>
                          <a:cs typeface="Arial" panose="020B0604020202020204"/>
                          <a:sym typeface="+mn-ea"/>
                        </a:rPr>
                        <a:t>Polyester</a:t>
                      </a:r>
                      <a:endParaRPr lang="en-US" altLang="zh-CN" sz="900"/>
                    </a:p>
                  </a:txBody>
                  <a:tcPr anchor="ctr" anchorCtr="0"/>
                </a:tc>
                <a:tc>
                  <a:txBody>
                    <a:bodyPr/>
                    <a:p>
                      <a:pPr marL="361950" algn="l" rtl="0" eaLnBrk="0">
                        <a:lnSpc>
                          <a:spcPct val="78000"/>
                        </a:lnSpc>
                        <a:spcBef>
                          <a:spcPts val="5"/>
                        </a:spcBef>
                      </a:pPr>
                      <a:r>
                        <a:rPr sz="900" kern="0" spc="-30" dirty="0">
                          <a:solidFill>
                            <a:srgbClr val="000000">
                              <a:alpha val="100000"/>
                            </a:srgbClr>
                          </a:solidFill>
                          <a:latin typeface="Arial" panose="020B0604020202020204"/>
                          <a:ea typeface="Arial" panose="020B0604020202020204"/>
                          <a:cs typeface="Arial" panose="020B0604020202020204"/>
                          <a:sym typeface="+mn-ea"/>
                        </a:rPr>
                        <a:t>1, 5,</a:t>
                      </a:r>
                      <a:r>
                        <a:rPr sz="900" kern="0" spc="18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10,</a:t>
                      </a:r>
                      <a:r>
                        <a:rPr sz="900" kern="0" spc="3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25,</a:t>
                      </a:r>
                      <a:r>
                        <a:rPr sz="900" kern="0" spc="50" dirty="0">
                          <a:solidFill>
                            <a:srgbClr val="000000">
                              <a:alpha val="100000"/>
                            </a:srgbClr>
                          </a:solidFill>
                          <a:latin typeface="Arial" panose="020B0604020202020204"/>
                          <a:ea typeface="Arial" panose="020B0604020202020204"/>
                          <a:cs typeface="Arial" panose="020B0604020202020204"/>
                          <a:sym typeface="+mn-ea"/>
                        </a:rPr>
                        <a:t> </a:t>
                      </a:r>
                      <a:r>
                        <a:rPr sz="900" kern="0" spc="-30" dirty="0">
                          <a:solidFill>
                            <a:srgbClr val="000000">
                              <a:alpha val="100000"/>
                            </a:srgbClr>
                          </a:solidFill>
                          <a:latin typeface="Arial" panose="020B0604020202020204"/>
                          <a:ea typeface="Arial" panose="020B0604020202020204"/>
                          <a:cs typeface="Arial" panose="020B0604020202020204"/>
                          <a:sym typeface="+mn-ea"/>
                        </a:rPr>
                        <a:t>50,</a:t>
                      </a:r>
                      <a:r>
                        <a:rPr sz="900" kern="0" spc="-10" dirty="0">
                          <a:solidFill>
                            <a:srgbClr val="000000">
                              <a:alpha val="100000"/>
                            </a:srgbClr>
                          </a:solidFill>
                          <a:latin typeface="Arial" panose="020B0604020202020204"/>
                          <a:ea typeface="Arial" panose="020B0604020202020204"/>
                          <a:cs typeface="Arial" panose="020B0604020202020204"/>
                          <a:sym typeface="+mn-ea"/>
                        </a:rPr>
                        <a:t>100,200,</a:t>
                      </a:r>
                      <a:r>
                        <a:rPr lang="en-US" sz="900" kern="0" spc="-10" dirty="0">
                          <a:solidFill>
                            <a:srgbClr val="000000">
                              <a:alpha val="100000"/>
                            </a:srgbClr>
                          </a:solidFill>
                          <a:latin typeface="Arial" panose="020B0604020202020204"/>
                          <a:ea typeface="Arial" panose="020B0604020202020204"/>
                          <a:cs typeface="Arial" panose="020B0604020202020204"/>
                          <a:sym typeface="+mn-ea"/>
                        </a:rPr>
                        <a:t>300</a:t>
                      </a:r>
                      <a:r>
                        <a:rPr sz="900" kern="0" spc="-10" dirty="0">
                          <a:solidFill>
                            <a:srgbClr val="000000">
                              <a:alpha val="100000"/>
                            </a:srgbClr>
                          </a:solidFill>
                          <a:latin typeface="Arial" panose="020B0604020202020204"/>
                          <a:ea typeface="Arial" panose="020B0604020202020204"/>
                          <a:cs typeface="Arial" panose="020B0604020202020204"/>
                          <a:sym typeface="+mn-ea"/>
                        </a:rPr>
                        <a:t>µm</a:t>
                      </a:r>
                      <a:endParaRPr lang="en-US" altLang="zh-CN" sz="900"/>
                    </a:p>
                  </a:txBody>
                  <a:tcPr anchor="ctr" anchorCtr="0"/>
                </a:tc>
              </a:tr>
            </a:tbl>
          </a:graphicData>
        </a:graphic>
      </p:graphicFrame>
      <p:sp>
        <p:nvSpPr>
          <p:cNvPr id="16" name="文本框 15"/>
          <p:cNvSpPr txBox="1"/>
          <p:nvPr/>
        </p:nvSpPr>
        <p:spPr>
          <a:xfrm>
            <a:off x="213360" y="7858760"/>
            <a:ext cx="4171950" cy="261620"/>
          </a:xfrm>
          <a:prstGeom prst="rect">
            <a:avLst/>
          </a:prstGeom>
          <a:noFill/>
        </p:spPr>
        <p:txBody>
          <a:bodyPr wrap="square" rtlCol="0">
            <a:noAutofit/>
          </a:bodyPr>
          <a:p>
            <a:r>
              <a:rPr lang="en-US" altLang="zh-CN" sz="1200" b="1">
                <a:solidFill>
                  <a:srgbClr val="0070C0"/>
                </a:solidFill>
                <a:latin typeface="+mj-lt"/>
                <a:cs typeface="+mj-lt"/>
              </a:rPr>
              <a:t>Filter bag material compatibility and temperature limits</a:t>
            </a:r>
            <a:endParaRPr lang="en-US" altLang="zh-CN" sz="1200" b="1">
              <a:solidFill>
                <a:srgbClr val="0070C0"/>
              </a:solidFill>
              <a:latin typeface="+mj-lt"/>
              <a:cs typeface="+mj-lt"/>
            </a:endParaRPr>
          </a:p>
        </p:txBody>
      </p:sp>
      <p:graphicFrame>
        <p:nvGraphicFramePr>
          <p:cNvPr id="21" name="table 14"/>
          <p:cNvGraphicFramePr>
            <a:graphicFrameLocks noGrp="1"/>
          </p:cNvGraphicFramePr>
          <p:nvPr>
            <p:custDataLst>
              <p:tags r:id="rId7"/>
            </p:custDataLst>
          </p:nvPr>
        </p:nvGraphicFramePr>
        <p:xfrm>
          <a:off x="257810" y="8118475"/>
          <a:ext cx="7195185" cy="1786255"/>
        </p:xfrm>
        <a:graphic>
          <a:graphicData uri="http://schemas.openxmlformats.org/drawingml/2006/table">
            <a:tbl>
              <a:tblPr/>
              <a:tblGrid>
                <a:gridCol w="1091565"/>
                <a:gridCol w="1207770"/>
                <a:gridCol w="979805"/>
                <a:gridCol w="791845"/>
                <a:gridCol w="784860"/>
                <a:gridCol w="709930"/>
                <a:gridCol w="1629410"/>
              </a:tblGrid>
              <a:tr h="609600">
                <a:tc>
                  <a:txBody>
                    <a:bodyPr/>
                    <a:lstStyle/>
                    <a:p>
                      <a:pPr algn="ctr" rtl="0" eaLnBrk="0">
                        <a:lnSpc>
                          <a:spcPct val="104000"/>
                        </a:lnSpc>
                      </a:pPr>
                      <a:r>
                        <a:rPr sz="900" b="1" kern="0" spc="-20" dirty="0">
                          <a:solidFill>
                            <a:srgbClr val="FFFFFF">
                              <a:alpha val="100000"/>
                            </a:srgbClr>
                          </a:solidFill>
                          <a:latin typeface="Arial" panose="020B0604020202020204" pitchFamily="34" charset="0"/>
                          <a:ea typeface="Arial" panose="020B0604020202020204"/>
                          <a:cs typeface="Arial" panose="020B0604020202020204" pitchFamily="34" charset="0"/>
                        </a:rPr>
                        <a:t>Fabric</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16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Animal,Vegetable</a:t>
                      </a:r>
                      <a:r>
                        <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 </a:t>
                      </a:r>
                      <a:endPar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endParaRPr>
                    </a:p>
                    <a:p>
                      <a:pPr algn="ctr" rtl="0" eaLnBrk="0">
                        <a:lnSpc>
                          <a:spcPct val="116000"/>
                        </a:lnSpc>
                      </a:pPr>
                      <a:r>
                        <a:rPr sz="900" b="1" kern="0" spc="-20" dirty="0">
                          <a:solidFill>
                            <a:srgbClr val="FFFFFF">
                              <a:alpha val="100000"/>
                            </a:srgbClr>
                          </a:solidFill>
                          <a:latin typeface="Arial" panose="020B0604020202020204" pitchFamily="34" charset="0"/>
                          <a:ea typeface="Arial" panose="020B0604020202020204"/>
                          <a:cs typeface="Arial" panose="020B0604020202020204" pitchFamily="34" charset="0"/>
                        </a:rPr>
                        <a:t>and</a:t>
                      </a:r>
                      <a:r>
                        <a:rPr lang="en-US" sz="900" b="1" kern="0" spc="-20" dirty="0">
                          <a:solidFill>
                            <a:srgbClr val="FFFFFF">
                              <a:alpha val="100000"/>
                            </a:srgbClr>
                          </a:solidFill>
                          <a:latin typeface="Arial" panose="020B0604020202020204" pitchFamily="34" charset="0"/>
                          <a:ea typeface="Arial" panose="020B0604020202020204"/>
                          <a:cs typeface="Arial" panose="020B0604020202020204" pitchFamily="34" charset="0"/>
                        </a:rPr>
                        <a:t> </a:t>
                      </a: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Petro Oils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04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Alkalis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57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Organic</a:t>
                      </a:r>
                      <a:r>
                        <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 </a:t>
                      </a:r>
                      <a:endPar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endParaRPr>
                    </a:p>
                    <a:p>
                      <a:pPr algn="ctr" rtl="0" eaLnBrk="0">
                        <a:lnSpc>
                          <a:spcPct val="157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Acids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57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Oxidizing</a:t>
                      </a:r>
                      <a:endPar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endParaRPr>
                    </a:p>
                    <a:p>
                      <a:pPr algn="ctr" rtl="0" eaLnBrk="0">
                        <a:lnSpc>
                          <a:spcPct val="157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Agents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58000"/>
                        </a:lnSpc>
                      </a:pPr>
                      <a:r>
                        <a:rPr sz="900" b="1" kern="0" spc="-20" dirty="0">
                          <a:solidFill>
                            <a:srgbClr val="FFFFFF">
                              <a:alpha val="100000"/>
                            </a:srgbClr>
                          </a:solidFill>
                          <a:latin typeface="Arial" panose="020B0604020202020204" pitchFamily="34" charset="0"/>
                          <a:ea typeface="Arial" panose="020B0604020202020204"/>
                          <a:cs typeface="Arial" panose="020B0604020202020204" pitchFamily="34" charset="0"/>
                        </a:rPr>
                        <a:t>Mineral</a:t>
                      </a:r>
                      <a:r>
                        <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 </a:t>
                      </a:r>
                      <a:endPar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endParaRPr>
                    </a:p>
                    <a:p>
                      <a:pPr algn="ctr" rtl="0" eaLnBrk="0">
                        <a:lnSpc>
                          <a:spcPct val="158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Acids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c>
                  <a:txBody>
                    <a:bodyPr/>
                    <a:lstStyle/>
                    <a:p>
                      <a:pPr algn="ctr" rtl="0" eaLnBrk="0">
                        <a:lnSpc>
                          <a:spcPct val="114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Temperature</a:t>
                      </a:r>
                      <a:r>
                        <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 </a:t>
                      </a: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Limitations</a:t>
                      </a:r>
                      <a:endPar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endParaRPr>
                    </a:p>
                    <a:p>
                      <a:pPr algn="ctr" rtl="0" eaLnBrk="0">
                        <a:lnSpc>
                          <a:spcPct val="114000"/>
                        </a:lnSpc>
                      </a:pP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(maximum</a:t>
                      </a:r>
                      <a:r>
                        <a:rPr lang="en-US"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 </a:t>
                      </a:r>
                      <a:r>
                        <a:rPr sz="900" b="1" kern="0" spc="-10" dirty="0">
                          <a:solidFill>
                            <a:srgbClr val="FFFFFF">
                              <a:alpha val="100000"/>
                            </a:srgbClr>
                          </a:solidFill>
                          <a:latin typeface="Arial" panose="020B0604020202020204" pitchFamily="34" charset="0"/>
                          <a:ea typeface="Arial" panose="020B0604020202020204"/>
                          <a:cs typeface="Arial" panose="020B0604020202020204" pitchFamily="34" charset="0"/>
                        </a:rPr>
                        <a:t>degrees)</a:t>
                      </a:r>
                      <a:endParaRPr sz="900" dirty="0">
                        <a:latin typeface="Arial" panose="020B0604020202020204" pitchFamily="34" charset="0"/>
                        <a:ea typeface="Arial" panose="020B0604020202020204"/>
                        <a:cs typeface="Arial" panose="020B0604020202020204" pitchFamily="34" charset="0"/>
                      </a:endParaRPr>
                    </a:p>
                  </a:txBody>
                  <a:tcPr marL="0" marR="0" marT="0" marB="0" vert="horz" anchor="ctr" anchorCtr="0">
                    <a:lnL>
                      <a:noFill/>
                    </a:lnL>
                    <a:lnR>
                      <a:noFill/>
                    </a:lnR>
                    <a:lnT>
                      <a:noFill/>
                    </a:lnT>
                    <a:lnB w="12700" cap="flat" cmpd="sng" algn="ctr">
                      <a:solidFill>
                        <a:srgbClr val="1F4E79"/>
                      </a:solidFill>
                      <a:prstDash val="solid"/>
                      <a:round/>
                      <a:headEnd type="none" w="med" len="med"/>
                      <a:tailEnd type="none" w="med" len="med"/>
                    </a:lnB>
                    <a:solidFill>
                      <a:srgbClr val="1470C3"/>
                    </a:solidFill>
                  </a:tcPr>
                </a:tc>
              </a:tr>
              <a:tr h="363855">
                <a:tc>
                  <a:txBody>
                    <a:bodyPr/>
                    <a:lstStyle/>
                    <a:p>
                      <a:pPr algn="ctr" rtl="0" eaLnBrk="0">
                        <a:lnSpc>
                          <a:spcPct val="107000"/>
                        </a:lnSpc>
                      </a:pPr>
                      <a:r>
                        <a:rPr sz="1000" kern="0" spc="40" dirty="0">
                          <a:solidFill>
                            <a:srgbClr val="000000">
                              <a:alpha val="100000"/>
                            </a:srgbClr>
                          </a:solidFill>
                          <a:latin typeface="Arial" panose="020B0604020202020204"/>
                          <a:ea typeface="Arial" panose="020B0604020202020204"/>
                          <a:cs typeface="Arial" panose="020B0604020202020204"/>
                        </a:rPr>
                        <a:t>Polypropylene</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Excellent</a:t>
                      </a:r>
                      <a:r>
                        <a:rPr sz="1000" kern="0" spc="260" dirty="0">
                          <a:solidFill>
                            <a:srgbClr val="000000">
                              <a:alpha val="100000"/>
                            </a:srgbClr>
                          </a:solidFill>
                          <a:latin typeface="Arial" panose="020B0604020202020204"/>
                          <a:ea typeface="Arial" panose="020B0604020202020204"/>
                          <a:cs typeface="Arial" panose="020B0604020202020204"/>
                        </a:rPr>
                        <a:t> </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8000"/>
                        </a:lnSpc>
                      </a:pPr>
                      <a:r>
                        <a:rPr sz="1000" kern="0" spc="30" dirty="0">
                          <a:solidFill>
                            <a:srgbClr val="000000">
                              <a:alpha val="100000"/>
                            </a:srgbClr>
                          </a:solidFill>
                          <a:latin typeface="Arial" panose="020B0604020202020204"/>
                          <a:ea typeface="Arial" panose="020B0604020202020204"/>
                          <a:cs typeface="Arial" panose="020B0604020202020204"/>
                        </a:rPr>
                        <a:t>Excellent</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8000"/>
                        </a:lnSpc>
                      </a:pPr>
                      <a:r>
                        <a:rPr sz="1000" kern="0" spc="30" dirty="0">
                          <a:solidFill>
                            <a:srgbClr val="000000">
                              <a:alpha val="100000"/>
                            </a:srgbClr>
                          </a:solidFill>
                          <a:latin typeface="Arial" panose="020B0604020202020204"/>
                          <a:ea typeface="Arial" panose="020B0604020202020204"/>
                          <a:cs typeface="Arial" panose="020B0604020202020204"/>
                        </a:rPr>
                        <a:t>Excellent</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c>
                  <a:txBody>
                    <a:bodyPr/>
                    <a:lstStyle/>
                    <a:p>
                      <a:pPr algn="ctr" rtl="0" eaLnBrk="0">
                        <a:lnSpc>
                          <a:spcPct val="107000"/>
                        </a:lnSpc>
                      </a:pPr>
                      <a:r>
                        <a:rPr sz="1000" kern="0" spc="30" dirty="0">
                          <a:solidFill>
                            <a:srgbClr val="000000">
                              <a:alpha val="100000"/>
                            </a:srgbClr>
                          </a:solidFill>
                          <a:latin typeface="Arial" panose="020B0604020202020204"/>
                          <a:ea typeface="Arial" panose="020B0604020202020204"/>
                          <a:cs typeface="Arial" panose="020B0604020202020204"/>
                        </a:rPr>
                        <a:t>93</a:t>
                      </a:r>
                      <a:r>
                        <a:rPr sz="1000" kern="0" spc="13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°C</a:t>
                      </a:r>
                      <a:r>
                        <a:rPr sz="1000" kern="0" spc="10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(200</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°F)</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w="12700" cap="flat" cmpd="sng" algn="ctr">
                      <a:solidFill>
                        <a:srgbClr val="1F4E79"/>
                      </a:solidFill>
                      <a:prstDash val="solid"/>
                      <a:round/>
                      <a:headEnd type="none" w="med" len="med"/>
                      <a:tailEnd type="none" w="med" len="med"/>
                    </a:lnT>
                    <a:lnB>
                      <a:noFill/>
                    </a:lnB>
                    <a:solidFill>
                      <a:srgbClr val="E9EBF5"/>
                    </a:solidFill>
                  </a:tcPr>
                </a:tc>
              </a:tr>
              <a:tr h="363855">
                <a:tc>
                  <a:txBody>
                    <a:bodyPr/>
                    <a:lstStyle/>
                    <a:p>
                      <a:pPr algn="ctr" rtl="0" eaLnBrk="0">
                        <a:lnSpc>
                          <a:spcPct val="107000"/>
                        </a:lnSpc>
                      </a:pPr>
                      <a:r>
                        <a:rPr sz="1000" kern="0" spc="30" dirty="0">
                          <a:solidFill>
                            <a:srgbClr val="000000">
                              <a:alpha val="100000"/>
                            </a:srgbClr>
                          </a:solidFill>
                          <a:latin typeface="Arial" panose="020B0604020202020204"/>
                          <a:ea typeface="Arial" panose="020B0604020202020204"/>
                          <a:cs typeface="Arial" panose="020B0604020202020204"/>
                        </a:rPr>
                        <a:t>Polyester</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Excellent</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c>
                  <a:txBody>
                    <a:bodyPr/>
                    <a:lstStyle/>
                    <a:p>
                      <a:pPr algn="ctr" rtl="0" eaLnBrk="0">
                        <a:lnSpc>
                          <a:spcPct val="107000"/>
                        </a:lnSpc>
                      </a:pPr>
                      <a:r>
                        <a:rPr sz="1000" kern="0" spc="30" dirty="0">
                          <a:solidFill>
                            <a:srgbClr val="000000">
                              <a:alpha val="100000"/>
                            </a:srgbClr>
                          </a:solidFill>
                          <a:latin typeface="Arial" panose="020B0604020202020204"/>
                          <a:ea typeface="Arial" panose="020B0604020202020204"/>
                          <a:cs typeface="Arial" panose="020B0604020202020204"/>
                        </a:rPr>
                        <a:t>149</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°C</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(300</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°F)</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chemeClr val="accent1">
                        <a:lumMod val="40000"/>
                        <a:lumOff val="60000"/>
                      </a:schemeClr>
                    </a:solidFill>
                  </a:tcPr>
                </a:tc>
              </a:tr>
              <a:tr h="365125">
                <a:tc>
                  <a:txBody>
                    <a:bodyPr/>
                    <a:lstStyle/>
                    <a:p>
                      <a:pPr algn="ctr" rtl="0" eaLnBrk="0">
                        <a:lnSpc>
                          <a:spcPct val="107000"/>
                        </a:lnSpc>
                      </a:pPr>
                      <a:r>
                        <a:rPr sz="1000" kern="0" spc="30" dirty="0">
                          <a:solidFill>
                            <a:srgbClr val="000000">
                              <a:alpha val="100000"/>
                            </a:srgbClr>
                          </a:solidFill>
                          <a:latin typeface="Arial" panose="020B0604020202020204"/>
                          <a:ea typeface="Arial" panose="020B0604020202020204"/>
                          <a:cs typeface="Arial" panose="020B0604020202020204"/>
                        </a:rPr>
                        <a:t>Nylon</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Excellent</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8000"/>
                        </a:lnSpc>
                      </a:pPr>
                      <a:r>
                        <a:rPr sz="1000" kern="0" spc="40" dirty="0">
                          <a:solidFill>
                            <a:srgbClr val="000000">
                              <a:alpha val="100000"/>
                            </a:srgbClr>
                          </a:solidFill>
                          <a:latin typeface="Arial" panose="020B0604020202020204"/>
                          <a:ea typeface="Arial" panose="020B0604020202020204"/>
                          <a:cs typeface="Arial" panose="020B0604020202020204"/>
                        </a:rPr>
                        <a:t>Good</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8000"/>
                        </a:lnSpc>
                      </a:pPr>
                      <a:r>
                        <a:rPr sz="1000" kern="0" spc="10" dirty="0">
                          <a:solidFill>
                            <a:srgbClr val="000000">
                              <a:alpha val="100000"/>
                            </a:srgbClr>
                          </a:solidFill>
                          <a:latin typeface="Arial" panose="020B0604020202020204"/>
                          <a:ea typeface="Arial" panose="020B0604020202020204"/>
                          <a:cs typeface="Arial" panose="020B0604020202020204"/>
                        </a:rPr>
                        <a:t>Fair</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8000"/>
                        </a:lnSpc>
                      </a:pPr>
                      <a:endParaRPr sz="1000" dirty="0">
                        <a:latin typeface="Arial" panose="020B0604020202020204"/>
                        <a:ea typeface="Arial" panose="020B0604020202020204"/>
                        <a:cs typeface="Arial" panose="020B0604020202020204"/>
                      </a:endParaRPr>
                    </a:p>
                    <a:p>
                      <a:pPr algn="ctr" rtl="0" eaLnBrk="0">
                        <a:lnSpc>
                          <a:spcPct val="9000"/>
                        </a:lnSpc>
                      </a:pPr>
                      <a:r>
                        <a:rPr sz="1000" kern="0" spc="30" dirty="0">
                          <a:solidFill>
                            <a:srgbClr val="000000">
                              <a:alpha val="100000"/>
                            </a:srgbClr>
                          </a:solidFill>
                          <a:latin typeface="Arial" panose="020B0604020202020204"/>
                          <a:ea typeface="Arial" panose="020B0604020202020204"/>
                          <a:cs typeface="Arial" panose="020B0604020202020204"/>
                        </a:rPr>
                        <a:t>Poor</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8000"/>
                        </a:lnSpc>
                      </a:pPr>
                      <a:r>
                        <a:rPr sz="1000" kern="0" spc="30" dirty="0">
                          <a:solidFill>
                            <a:srgbClr val="000000">
                              <a:alpha val="100000"/>
                            </a:srgbClr>
                          </a:solidFill>
                          <a:latin typeface="Arial" panose="020B0604020202020204"/>
                          <a:ea typeface="Arial" panose="020B0604020202020204"/>
                          <a:cs typeface="Arial" panose="020B0604020202020204"/>
                        </a:rPr>
                        <a:t>Poor</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c>
                  <a:txBody>
                    <a:bodyPr/>
                    <a:lstStyle/>
                    <a:p>
                      <a:pPr algn="ctr" rtl="0" eaLnBrk="0">
                        <a:lnSpc>
                          <a:spcPct val="107000"/>
                        </a:lnSpc>
                      </a:pPr>
                      <a:r>
                        <a:rPr sz="1000" kern="0" spc="30" dirty="0">
                          <a:solidFill>
                            <a:srgbClr val="000000">
                              <a:alpha val="100000"/>
                            </a:srgbClr>
                          </a:solidFill>
                          <a:latin typeface="Arial" panose="020B0604020202020204"/>
                          <a:ea typeface="Arial" panose="020B0604020202020204"/>
                          <a:cs typeface="Arial" panose="020B0604020202020204"/>
                        </a:rPr>
                        <a:t>163</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°C</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(325</a:t>
                      </a:r>
                      <a:r>
                        <a:rPr sz="1000" kern="0" spc="9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Arial" panose="020B0604020202020204"/>
                          <a:ea typeface="Arial" panose="020B0604020202020204"/>
                          <a:cs typeface="Arial" panose="020B0604020202020204"/>
                        </a:rPr>
                        <a:t>°F)</a:t>
                      </a:r>
                      <a:endParaRPr sz="1000" dirty="0">
                        <a:latin typeface="Arial" panose="020B0604020202020204"/>
                        <a:ea typeface="Arial" panose="020B0604020202020204"/>
                        <a:cs typeface="Arial" panose="020B0604020202020204"/>
                      </a:endParaRPr>
                    </a:p>
                  </a:txBody>
                  <a:tcPr marL="0" marR="0" marT="0" marB="0" vert="horz" anchor="ctr" anchorCtr="0">
                    <a:lnL>
                      <a:noFill/>
                    </a:lnL>
                    <a:lnR>
                      <a:noFill/>
                    </a:lnR>
                    <a:lnT>
                      <a:noFill/>
                    </a:lnT>
                    <a:lnB>
                      <a:noFill/>
                    </a:lnB>
                    <a:solidFill>
                      <a:srgbClr val="E9EBF5"/>
                    </a:solidFill>
                  </a:tcPr>
                </a:tc>
              </a:tr>
            </a:tbl>
          </a:graphicData>
        </a:graphic>
      </p:graphicFrame>
    </p:spTree>
  </p:cSld>
  <p:clrMapOvr>
    <a:masterClrMapping/>
  </p:clrMapOvr>
</p:sld>
</file>

<file path=ppt/tags/tag1.xml><?xml version="1.0" encoding="utf-8"?>
<p:tagLst xmlns:p="http://schemas.openxmlformats.org/presentationml/2006/main">
  <p:tag name="TABLE_ENDDRAG_ORIGIN_RECT" val="563*132"/>
  <p:tag name="TABLE_ENDDRAG_RECT" val="22*389*563*132"/>
</p:tagLst>
</file>

<file path=ppt/tags/tag2.xml><?xml version="1.0" encoding="utf-8"?>
<p:tagLst xmlns:p="http://schemas.openxmlformats.org/presentationml/2006/main">
  <p:tag name="TABLE_ENDDRAG_ORIGIN_RECT" val="273*95"/>
  <p:tag name="TABLE_ENDDRAG_RECT" val="21*535*273*95"/>
</p:tagLst>
</file>

<file path=ppt/tags/tag3.xml><?xml version="1.0" encoding="utf-8"?>
<p:tagLst xmlns:p="http://schemas.openxmlformats.org/presentationml/2006/main">
  <p:tag name="TABLE_ENDDRAG_ORIGIN_RECT" val="273*93"/>
  <p:tag name="TABLE_ENDDRAG_RECT" val="312*537*273*93"/>
</p:tagLst>
</file>

<file path=ppt/tags/tag4.xml><?xml version="1.0" encoding="utf-8"?>
<p:tagLst xmlns:p="http://schemas.openxmlformats.org/presentationml/2006/main">
  <p:tag name="TABLE_ENDDRAG_ORIGIN_RECT" val="566*142"/>
  <p:tag name="TABLE_ENDDRAG_RECT" val="25*630*566*142"/>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1472</Words>
  <Application>WPS 演示</Application>
  <PresentationFormat/>
  <Paragraphs>195</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Arial</vt:lpstr>
      <vt:lpstr>微软雅黑</vt:lpstr>
      <vt:lpstr>Calibri</vt:lpstr>
      <vt:lpstr>Arial Unicode MS</vt:lpstr>
      <vt:lpstr>汉仪程行简</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L-BE Series Liquid Filter Bag Elements</dc:title>
  <dc:creator>Industrial Marketing North America</dc:creator>
  <dc:subject>Process FIltration Data Sheet</dc:subject>
  <cp:lastModifiedBy>海博环保  黄正</cp:lastModifiedBy>
  <cp:revision>3</cp:revision>
  <dcterms:created xsi:type="dcterms:W3CDTF">2025-04-03T07:36:00Z</dcterms:created>
  <dcterms:modified xsi:type="dcterms:W3CDTF">2025-04-07T02:41:04Z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wqlLaW5nc29mdCBQREYgdG8gV1BTIDExMA</vt:lpwstr>
  </property>
  <property fmtid="{D5CDD505-2E9C-101B-9397-08002B2CF9AE}" pid="3" name="Created">
    <vt:filetime>2025-04-03T23:00:36Z</vt:filetime>
  </property>
  <property fmtid="{D5CDD505-2E9C-101B-9397-08002B2CF9AE}" pid="4" name="ICV">
    <vt:lpwstr>85F34C314B0644DBA5E809B536D5E8E6_13</vt:lpwstr>
  </property>
  <property fmtid="{D5CDD505-2E9C-101B-9397-08002B2CF9AE}" pid="5" name="KSOProductBuildVer">
    <vt:lpwstr>2052-12.1.0.20305</vt:lpwstr>
  </property>
</Properties>
</file>